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68"/>
  </p:notesMasterIdLst>
  <p:handoutMasterIdLst>
    <p:handoutMasterId r:id="rId69"/>
  </p:handoutMasterIdLst>
  <p:sldIdLst>
    <p:sldId id="256" r:id="rId5"/>
    <p:sldId id="1301" r:id="rId6"/>
    <p:sldId id="1302" r:id="rId7"/>
    <p:sldId id="1303" r:id="rId8"/>
    <p:sldId id="1323" r:id="rId9"/>
    <p:sldId id="1304" r:id="rId10"/>
    <p:sldId id="1324" r:id="rId11"/>
    <p:sldId id="1325" r:id="rId12"/>
    <p:sldId id="1305" r:id="rId13"/>
    <p:sldId id="1306" r:id="rId14"/>
    <p:sldId id="1307" r:id="rId15"/>
    <p:sldId id="1308" r:id="rId16"/>
    <p:sldId id="1309" r:id="rId17"/>
    <p:sldId id="1311" r:id="rId18"/>
    <p:sldId id="1312" r:id="rId19"/>
    <p:sldId id="1313" r:id="rId20"/>
    <p:sldId id="1314" r:id="rId21"/>
    <p:sldId id="1315" r:id="rId22"/>
    <p:sldId id="1316" r:id="rId23"/>
    <p:sldId id="1317" r:id="rId24"/>
    <p:sldId id="1319" r:id="rId25"/>
    <p:sldId id="1320" r:id="rId26"/>
    <p:sldId id="1321" r:id="rId27"/>
    <p:sldId id="1322" r:id="rId28"/>
    <p:sldId id="1327" r:id="rId29"/>
    <p:sldId id="1328" r:id="rId30"/>
    <p:sldId id="1329" r:id="rId31"/>
    <p:sldId id="1330" r:id="rId32"/>
    <p:sldId id="1326" r:id="rId33"/>
    <p:sldId id="259" r:id="rId34"/>
    <p:sldId id="276" r:id="rId35"/>
    <p:sldId id="277" r:id="rId36"/>
    <p:sldId id="278" r:id="rId37"/>
    <p:sldId id="279" r:id="rId38"/>
    <p:sldId id="280" r:id="rId39"/>
    <p:sldId id="281" r:id="rId40"/>
    <p:sldId id="282" r:id="rId41"/>
    <p:sldId id="286" r:id="rId42"/>
    <p:sldId id="1331" r:id="rId43"/>
    <p:sldId id="1332" r:id="rId44"/>
    <p:sldId id="1333" r:id="rId45"/>
    <p:sldId id="1337" r:id="rId46"/>
    <p:sldId id="1335" r:id="rId47"/>
    <p:sldId id="1338" r:id="rId48"/>
    <p:sldId id="1340" r:id="rId49"/>
    <p:sldId id="1339" r:id="rId50"/>
    <p:sldId id="1341" r:id="rId51"/>
    <p:sldId id="1342" r:id="rId52"/>
    <p:sldId id="1351" r:id="rId53"/>
    <p:sldId id="1352" r:id="rId54"/>
    <p:sldId id="1353" r:id="rId55"/>
    <p:sldId id="1336" r:id="rId56"/>
    <p:sldId id="1334" r:id="rId57"/>
    <p:sldId id="1343" r:id="rId58"/>
    <p:sldId id="1344" r:id="rId59"/>
    <p:sldId id="1345" r:id="rId60"/>
    <p:sldId id="1347" r:id="rId61"/>
    <p:sldId id="1348" r:id="rId62"/>
    <p:sldId id="1349" r:id="rId63"/>
    <p:sldId id="1350" r:id="rId64"/>
    <p:sldId id="1346" r:id="rId65"/>
    <p:sldId id="1354" r:id="rId66"/>
    <p:sldId id="1355" r:id="rId67"/>
  </p:sldIdLst>
  <p:sldSz cx="12192000" cy="6858000"/>
  <p:notesSz cx="6645275" cy="9775825"/>
  <p:embeddedFontLst>
    <p:embeddedFont>
      <p:font typeface="Montserrat" panose="00000500000000000000" pitchFamily="2" charset="0"/>
      <p:regular r:id="rId70"/>
      <p:bold r:id="rId71"/>
      <p:italic r:id="rId72"/>
      <p:boldItalic r:id="rId73"/>
    </p:embeddedFont>
    <p:embeddedFont>
      <p:font typeface="Montserrat Black" panose="00000A00000000000000" pitchFamily="2" charset="0"/>
      <p:bold r:id="rId74"/>
      <p:boldItalic r:id="rId75"/>
    </p:embeddedFont>
    <p:embeddedFont>
      <p:font typeface="Segoe UI" panose="020B0502040204020203" pitchFamily="34" charset="0"/>
      <p:regular r:id="rId76"/>
      <p:bold r:id="rId77"/>
      <p:italic r:id="rId78"/>
      <p:boldItalic r:id="rId79"/>
    </p:embeddedFont>
    <p:embeddedFont>
      <p:font typeface="Verdana" panose="020B0604030504040204" pitchFamily="34" charset="0"/>
      <p:regular r:id="rId80"/>
      <p:bold r:id="rId81"/>
      <p:italic r:id="rId82"/>
      <p:boldItalic r:id="rId83"/>
    </p:embeddedFont>
  </p:embeddedFontLst>
  <p:custDataLst>
    <p:tags r:id="rId8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30"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EDB8"/>
    <a:srgbClr val="004050"/>
    <a:srgbClr val="F91258"/>
    <a:srgbClr val="7E007C"/>
    <a:srgbClr val="28CFF9"/>
    <a:srgbClr val="F3622C"/>
    <a:srgbClr val="31D3AE"/>
    <a:srgbClr val="F3F3F3"/>
    <a:srgbClr val="F4F4F4"/>
    <a:srgbClr val="3D6E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94" autoAdjust="0"/>
    <p:restoredTop sz="76634" autoAdjust="0"/>
  </p:normalViewPr>
  <p:slideViewPr>
    <p:cSldViewPr snapToGrid="0" snapToObjects="1" showGuides="1">
      <p:cViewPr varScale="1">
        <p:scale>
          <a:sx n="85" d="100"/>
          <a:sy n="85" d="100"/>
        </p:scale>
        <p:origin x="1992" y="78"/>
      </p:cViewPr>
      <p:guideLst>
        <p:guide pos="3840"/>
        <p:guide orient="horz" pos="377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399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84" Type="http://schemas.openxmlformats.org/officeDocument/2006/relationships/tags" Target="tags/tag1.xml"/><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77" Type="http://schemas.openxmlformats.org/officeDocument/2006/relationships/font" Target="fonts/font8.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7.fntdata"/><Relationship Id="rId7" Type="http://schemas.openxmlformats.org/officeDocument/2006/relationships/slide" Target="slides/slide3.xml"/><Relationship Id="rId71" Type="http://schemas.openxmlformats.org/officeDocument/2006/relationships/font" Target="fonts/font2.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font" Target="fonts/font13.fntdata"/><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19/01/2024</a:t>
            </a:fld>
            <a:endParaRPr lang="en-GB"/>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atin typeface="Montserrat" panose="00000500000000000000" pitchFamily="2" charset="0"/>
              </a:defRPr>
            </a:lvl1pPr>
          </a:lstStyle>
          <a:p>
            <a:endParaRPr lang="en-GB" dirty="0"/>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atin typeface="Montserrat" panose="00000500000000000000" pitchFamily="2" charset="0"/>
              </a:defRPr>
            </a:lvl1pPr>
          </a:lstStyle>
          <a:p>
            <a:fld id="{1D6B66C6-1E92-0F4E-A300-9D4ED1F0C23F}" type="datetimeFigureOut">
              <a:rPr lang="en-GB" smtClean="0"/>
              <a:pPr/>
              <a:t>19/01/2024</a:t>
            </a:fld>
            <a:endParaRPr lang="en-GB"/>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atin typeface="Montserrat" panose="00000500000000000000" pitchFamily="2" charset="0"/>
              </a:defRPr>
            </a:lvl1pPr>
          </a:lstStyle>
          <a:p>
            <a:endParaRPr lang="en-GB"/>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548901C6-1DA1-FB44-ABEE-06A0FEB7738E}" type="slidenum">
              <a:rPr lang="en-GB" smtClean="0"/>
              <a:pPr/>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ontserrat" panose="00000500000000000000" pitchFamily="2" charset="0"/>
        <a:ea typeface="+mn-ea"/>
        <a:cs typeface="+mn-cs"/>
      </a:defRPr>
    </a:lvl1pPr>
    <a:lvl2pPr marL="457200" algn="l" defTabSz="914400" rtl="0" eaLnBrk="1" latinLnBrk="0" hangingPunct="1">
      <a:defRPr sz="1200" kern="1200">
        <a:solidFill>
          <a:schemeClr val="tx1"/>
        </a:solidFill>
        <a:latin typeface="Montserrat" panose="00000500000000000000" pitchFamily="2" charset="0"/>
        <a:ea typeface="+mn-ea"/>
        <a:cs typeface="+mn-cs"/>
      </a:defRPr>
    </a:lvl2pPr>
    <a:lvl3pPr marL="914400" algn="l" defTabSz="914400" rtl="0" eaLnBrk="1" latinLnBrk="0" hangingPunct="1">
      <a:defRPr sz="1200" kern="1200">
        <a:solidFill>
          <a:schemeClr val="tx1"/>
        </a:solidFill>
        <a:latin typeface="Montserrat" panose="00000500000000000000" pitchFamily="2" charset="0"/>
        <a:ea typeface="+mn-ea"/>
        <a:cs typeface="+mn-cs"/>
      </a:defRPr>
    </a:lvl3pPr>
    <a:lvl4pPr marL="1371600" algn="l" defTabSz="914400" rtl="0" eaLnBrk="1" latinLnBrk="0" hangingPunct="1">
      <a:defRPr sz="1200" kern="1200">
        <a:solidFill>
          <a:schemeClr val="tx1"/>
        </a:solidFill>
        <a:latin typeface="Montserrat" panose="00000500000000000000" pitchFamily="2" charset="0"/>
        <a:ea typeface="+mn-ea"/>
        <a:cs typeface="+mn-cs"/>
      </a:defRPr>
    </a:lvl4pPr>
    <a:lvl5pPr marL="1828800" algn="l" defTabSz="914400" rtl="0" eaLnBrk="1" latinLnBrk="0" hangingPunct="1">
      <a:defRPr sz="1200" kern="1200">
        <a:solidFill>
          <a:schemeClr val="tx1"/>
        </a:solidFill>
        <a:latin typeface="Montserrat"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react-hook-form.com/"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8" name="Rectangle 10"/>
          <p:cNvSpPr>
            <a:spLocks noGrp="1" noRot="1" noChangeAspect="1" noChangeArrowheads="1" noTextEdit="1"/>
          </p:cNvSpPr>
          <p:nvPr>
            <p:ph type="sldImg"/>
          </p:nvPr>
        </p:nvSpPr>
        <p:spPr>
          <a:ln/>
        </p:spPr>
      </p:sp>
      <p:sp>
        <p:nvSpPr>
          <p:cNvPr id="462859" name="Rectangle 11"/>
          <p:cNvSpPr>
            <a:spLocks noGrp="1" noChangeArrowheads="1"/>
          </p:cNvSpPr>
          <p:nvPr>
            <p:ph type="body" idx="1"/>
          </p:nvPr>
        </p:nvSpPr>
        <p:spPr/>
        <p:txBody>
          <a:bodyPr/>
          <a:lstStyle/>
          <a:p>
            <a:endParaRPr lang="en-GB" altLang="en-US" dirty="0"/>
          </a:p>
        </p:txBody>
      </p:sp>
    </p:spTree>
    <p:extLst>
      <p:ext uri="{BB962C8B-B14F-4D97-AF65-F5344CB8AC3E}">
        <p14:creationId xmlns:p14="http://schemas.microsoft.com/office/powerpoint/2010/main" val="789125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JSX is simply a mix of HTML and JavaScript that renders to create content</a:t>
            </a:r>
          </a:p>
        </p:txBody>
      </p:sp>
      <p:sp>
        <p:nvSpPr>
          <p:cNvPr id="4" name="Slide Number Placeholder 3"/>
          <p:cNvSpPr>
            <a:spLocks noGrp="1"/>
          </p:cNvSpPr>
          <p:nvPr>
            <p:ph type="sldNum" sz="quarter" idx="5"/>
          </p:nvPr>
        </p:nvSpPr>
        <p:spPr/>
        <p:txBody>
          <a:bodyPr/>
          <a:lstStyle/>
          <a:p>
            <a:fld id="{548901C6-1DA1-FB44-ABEE-06A0FEB7738E}" type="slidenum">
              <a:rPr lang="en-GB" smtClean="0"/>
              <a:pPr/>
              <a:t>17</a:t>
            </a:fld>
            <a:endParaRPr lang="en-GB"/>
          </a:p>
        </p:txBody>
      </p:sp>
    </p:spTree>
    <p:extLst>
      <p:ext uri="{BB962C8B-B14F-4D97-AF65-F5344CB8AC3E}">
        <p14:creationId xmlns:p14="http://schemas.microsoft.com/office/powerpoint/2010/main" val="909857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JSX is simply a mix of HTML and JavaScript that renders to create content</a:t>
            </a:r>
          </a:p>
        </p:txBody>
      </p:sp>
      <p:sp>
        <p:nvSpPr>
          <p:cNvPr id="4" name="Slide Number Placeholder 3"/>
          <p:cNvSpPr>
            <a:spLocks noGrp="1"/>
          </p:cNvSpPr>
          <p:nvPr>
            <p:ph type="sldNum" sz="quarter" idx="5"/>
          </p:nvPr>
        </p:nvSpPr>
        <p:spPr/>
        <p:txBody>
          <a:bodyPr/>
          <a:lstStyle/>
          <a:p>
            <a:fld id="{548901C6-1DA1-FB44-ABEE-06A0FEB7738E}" type="slidenum">
              <a:rPr lang="en-GB" smtClean="0"/>
              <a:pPr/>
              <a:t>18</a:t>
            </a:fld>
            <a:endParaRPr lang="en-GB"/>
          </a:p>
        </p:txBody>
      </p:sp>
    </p:spTree>
    <p:extLst>
      <p:ext uri="{BB962C8B-B14F-4D97-AF65-F5344CB8AC3E}">
        <p14:creationId xmlns:p14="http://schemas.microsoft.com/office/powerpoint/2010/main" val="3275869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JSX is simply a mix of HTML and JavaScript that renders to create content</a:t>
            </a:r>
          </a:p>
        </p:txBody>
      </p:sp>
      <p:sp>
        <p:nvSpPr>
          <p:cNvPr id="4" name="Slide Number Placeholder 3"/>
          <p:cNvSpPr>
            <a:spLocks noGrp="1"/>
          </p:cNvSpPr>
          <p:nvPr>
            <p:ph type="sldNum" sz="quarter" idx="5"/>
          </p:nvPr>
        </p:nvSpPr>
        <p:spPr/>
        <p:txBody>
          <a:bodyPr/>
          <a:lstStyle/>
          <a:p>
            <a:fld id="{548901C6-1DA1-FB44-ABEE-06A0FEB7738E}" type="slidenum">
              <a:rPr lang="en-GB" smtClean="0"/>
              <a:pPr/>
              <a:t>19</a:t>
            </a:fld>
            <a:endParaRPr lang="en-GB"/>
          </a:p>
        </p:txBody>
      </p:sp>
    </p:spTree>
    <p:extLst>
      <p:ext uri="{BB962C8B-B14F-4D97-AF65-F5344CB8AC3E}">
        <p14:creationId xmlns:p14="http://schemas.microsoft.com/office/powerpoint/2010/main" val="669958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JSX is simply a mix of HTML and JavaScript that renders to create content</a:t>
            </a:r>
          </a:p>
        </p:txBody>
      </p:sp>
      <p:sp>
        <p:nvSpPr>
          <p:cNvPr id="4" name="Slide Number Placeholder 3"/>
          <p:cNvSpPr>
            <a:spLocks noGrp="1"/>
          </p:cNvSpPr>
          <p:nvPr>
            <p:ph type="sldNum" sz="quarter" idx="5"/>
          </p:nvPr>
        </p:nvSpPr>
        <p:spPr/>
        <p:txBody>
          <a:bodyPr/>
          <a:lstStyle/>
          <a:p>
            <a:fld id="{548901C6-1DA1-FB44-ABEE-06A0FEB7738E}" type="slidenum">
              <a:rPr lang="en-GB" smtClean="0"/>
              <a:pPr/>
              <a:t>20</a:t>
            </a:fld>
            <a:endParaRPr lang="en-GB"/>
          </a:p>
        </p:txBody>
      </p:sp>
    </p:spTree>
    <p:extLst>
      <p:ext uri="{BB962C8B-B14F-4D97-AF65-F5344CB8AC3E}">
        <p14:creationId xmlns:p14="http://schemas.microsoft.com/office/powerpoint/2010/main" val="1824805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function runs twice because of the initial render and then the hook loading the function. Hence there is unwanted changes to the variables</a:t>
            </a:r>
          </a:p>
        </p:txBody>
      </p:sp>
      <p:sp>
        <p:nvSpPr>
          <p:cNvPr id="4" name="Slide Number Placeholder 3"/>
          <p:cNvSpPr>
            <a:spLocks noGrp="1"/>
          </p:cNvSpPr>
          <p:nvPr>
            <p:ph type="sldNum" sz="quarter" idx="5"/>
          </p:nvPr>
        </p:nvSpPr>
        <p:spPr/>
        <p:txBody>
          <a:bodyPr/>
          <a:lstStyle/>
          <a:p>
            <a:fld id="{548901C6-1DA1-FB44-ABEE-06A0FEB7738E}" type="slidenum">
              <a:rPr lang="en-GB" smtClean="0"/>
              <a:pPr/>
              <a:t>26</a:t>
            </a:fld>
            <a:endParaRPr lang="en-GB"/>
          </a:p>
        </p:txBody>
      </p:sp>
    </p:spTree>
    <p:extLst>
      <p:ext uri="{BB962C8B-B14F-4D97-AF65-F5344CB8AC3E}">
        <p14:creationId xmlns:p14="http://schemas.microsoft.com/office/powerpoint/2010/main" val="3774057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function runs twice because of the initial render and then the hook loading the function. Hence there is unwanted changes to the variables</a:t>
            </a:r>
          </a:p>
        </p:txBody>
      </p:sp>
      <p:sp>
        <p:nvSpPr>
          <p:cNvPr id="4" name="Slide Number Placeholder 3"/>
          <p:cNvSpPr>
            <a:spLocks noGrp="1"/>
          </p:cNvSpPr>
          <p:nvPr>
            <p:ph type="sldNum" sz="quarter" idx="5"/>
          </p:nvPr>
        </p:nvSpPr>
        <p:spPr/>
        <p:txBody>
          <a:bodyPr/>
          <a:lstStyle/>
          <a:p>
            <a:fld id="{548901C6-1DA1-FB44-ABEE-06A0FEB7738E}" type="slidenum">
              <a:rPr lang="en-GB" smtClean="0"/>
              <a:pPr/>
              <a:t>27</a:t>
            </a:fld>
            <a:endParaRPr lang="en-GB"/>
          </a:p>
        </p:txBody>
      </p:sp>
    </p:spTree>
    <p:extLst>
      <p:ext uri="{BB962C8B-B14F-4D97-AF65-F5344CB8AC3E}">
        <p14:creationId xmlns:p14="http://schemas.microsoft.com/office/powerpoint/2010/main" val="2625383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function runs twice because of the initial render and then the hook loading the function. Hence there is unwanted changes to the variables</a:t>
            </a:r>
          </a:p>
        </p:txBody>
      </p:sp>
      <p:sp>
        <p:nvSpPr>
          <p:cNvPr id="4" name="Slide Number Placeholder 3"/>
          <p:cNvSpPr>
            <a:spLocks noGrp="1"/>
          </p:cNvSpPr>
          <p:nvPr>
            <p:ph type="sldNum" sz="quarter" idx="5"/>
          </p:nvPr>
        </p:nvSpPr>
        <p:spPr/>
        <p:txBody>
          <a:bodyPr/>
          <a:lstStyle/>
          <a:p>
            <a:fld id="{548901C6-1DA1-FB44-ABEE-06A0FEB7738E}" type="slidenum">
              <a:rPr lang="en-GB" smtClean="0"/>
              <a:pPr/>
              <a:t>28</a:t>
            </a:fld>
            <a:endParaRPr lang="en-GB"/>
          </a:p>
        </p:txBody>
      </p:sp>
    </p:spTree>
    <p:extLst>
      <p:ext uri="{BB962C8B-B14F-4D97-AF65-F5344CB8AC3E}">
        <p14:creationId xmlns:p14="http://schemas.microsoft.com/office/powerpoint/2010/main" val="1128067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component is now completely reusable and will simply return the information that was passed in</a:t>
            </a:r>
          </a:p>
        </p:txBody>
      </p:sp>
      <p:sp>
        <p:nvSpPr>
          <p:cNvPr id="4" name="Slide Number Placeholder 3"/>
          <p:cNvSpPr>
            <a:spLocks noGrp="1"/>
          </p:cNvSpPr>
          <p:nvPr>
            <p:ph type="sldNum" sz="quarter" idx="5"/>
          </p:nvPr>
        </p:nvSpPr>
        <p:spPr/>
        <p:txBody>
          <a:bodyPr/>
          <a:lstStyle/>
          <a:p>
            <a:fld id="{548901C6-1DA1-FB44-ABEE-06A0FEB7738E}" type="slidenum">
              <a:rPr lang="en-GB" smtClean="0"/>
              <a:pPr/>
              <a:t>34</a:t>
            </a:fld>
            <a:endParaRPr lang="en-GB"/>
          </a:p>
        </p:txBody>
      </p:sp>
    </p:spTree>
    <p:extLst>
      <p:ext uri="{BB962C8B-B14F-4D97-AF65-F5344CB8AC3E}">
        <p14:creationId xmlns:p14="http://schemas.microsoft.com/office/powerpoint/2010/main" val="14202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component is now completely reusable and will simply return the information that was passed in</a:t>
            </a:r>
          </a:p>
        </p:txBody>
      </p:sp>
      <p:sp>
        <p:nvSpPr>
          <p:cNvPr id="4" name="Slide Number Placeholder 3"/>
          <p:cNvSpPr>
            <a:spLocks noGrp="1"/>
          </p:cNvSpPr>
          <p:nvPr>
            <p:ph type="sldNum" sz="quarter" idx="5"/>
          </p:nvPr>
        </p:nvSpPr>
        <p:spPr/>
        <p:txBody>
          <a:bodyPr/>
          <a:lstStyle/>
          <a:p>
            <a:fld id="{548901C6-1DA1-FB44-ABEE-06A0FEB7738E}" type="slidenum">
              <a:rPr lang="en-GB" smtClean="0"/>
              <a:pPr/>
              <a:t>35</a:t>
            </a:fld>
            <a:endParaRPr lang="en-GB"/>
          </a:p>
        </p:txBody>
      </p:sp>
    </p:spTree>
    <p:extLst>
      <p:ext uri="{BB962C8B-B14F-4D97-AF65-F5344CB8AC3E}">
        <p14:creationId xmlns:p14="http://schemas.microsoft.com/office/powerpoint/2010/main" val="115212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component is now completely reusable and will simply return the information that was passed in</a:t>
            </a:r>
          </a:p>
        </p:txBody>
      </p:sp>
      <p:sp>
        <p:nvSpPr>
          <p:cNvPr id="4" name="Slide Number Placeholder 3"/>
          <p:cNvSpPr>
            <a:spLocks noGrp="1"/>
          </p:cNvSpPr>
          <p:nvPr>
            <p:ph type="sldNum" sz="quarter" idx="5"/>
          </p:nvPr>
        </p:nvSpPr>
        <p:spPr/>
        <p:txBody>
          <a:bodyPr/>
          <a:lstStyle/>
          <a:p>
            <a:fld id="{548901C6-1DA1-FB44-ABEE-06A0FEB7738E}" type="slidenum">
              <a:rPr lang="en-GB" smtClean="0"/>
              <a:pPr/>
              <a:t>36</a:t>
            </a:fld>
            <a:endParaRPr lang="en-GB"/>
          </a:p>
        </p:txBody>
      </p:sp>
    </p:spTree>
    <p:extLst>
      <p:ext uri="{BB962C8B-B14F-4D97-AF65-F5344CB8AC3E}">
        <p14:creationId xmlns:p14="http://schemas.microsoft.com/office/powerpoint/2010/main" val="2725039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npm</a:t>
            </a:r>
            <a:r>
              <a:rPr lang="en-GB" dirty="0"/>
              <a:t> = node packet manager and it is how we download and manage all packages that we can use in node.</a:t>
            </a:r>
          </a:p>
          <a:p>
            <a:r>
              <a:rPr lang="en-GB" dirty="0"/>
              <a:t>Following the work done with </a:t>
            </a:r>
            <a:r>
              <a:rPr lang="en-GB" dirty="0" err="1"/>
              <a:t>javascript</a:t>
            </a:r>
            <a:r>
              <a:rPr lang="en-GB" dirty="0"/>
              <a:t>, this should be installed, but it is always good practice to check the version you are using and update if necessary</a:t>
            </a:r>
          </a:p>
        </p:txBody>
      </p:sp>
      <p:sp>
        <p:nvSpPr>
          <p:cNvPr id="4" name="Slide Number Placeholder 3"/>
          <p:cNvSpPr>
            <a:spLocks noGrp="1"/>
          </p:cNvSpPr>
          <p:nvPr>
            <p:ph type="sldNum" sz="quarter" idx="5"/>
          </p:nvPr>
        </p:nvSpPr>
        <p:spPr/>
        <p:txBody>
          <a:bodyPr/>
          <a:lstStyle/>
          <a:p>
            <a:fld id="{548901C6-1DA1-FB44-ABEE-06A0FEB7738E}" type="slidenum">
              <a:rPr lang="en-GB" smtClean="0"/>
              <a:pPr/>
              <a:t>4</a:t>
            </a:fld>
            <a:endParaRPr lang="en-GB"/>
          </a:p>
        </p:txBody>
      </p:sp>
    </p:spTree>
    <p:extLst>
      <p:ext uri="{BB962C8B-B14F-4D97-AF65-F5344CB8AC3E}">
        <p14:creationId xmlns:p14="http://schemas.microsoft.com/office/powerpoint/2010/main" val="2969279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component is now completely reusable and will simply return the information that was passed in</a:t>
            </a:r>
          </a:p>
        </p:txBody>
      </p:sp>
      <p:sp>
        <p:nvSpPr>
          <p:cNvPr id="4" name="Slide Number Placeholder 3"/>
          <p:cNvSpPr>
            <a:spLocks noGrp="1"/>
          </p:cNvSpPr>
          <p:nvPr>
            <p:ph type="sldNum" sz="quarter" idx="5"/>
          </p:nvPr>
        </p:nvSpPr>
        <p:spPr/>
        <p:txBody>
          <a:bodyPr/>
          <a:lstStyle/>
          <a:p>
            <a:fld id="{548901C6-1DA1-FB44-ABEE-06A0FEB7738E}" type="slidenum">
              <a:rPr lang="en-GB" smtClean="0"/>
              <a:pPr/>
              <a:t>37</a:t>
            </a:fld>
            <a:endParaRPr lang="en-GB"/>
          </a:p>
        </p:txBody>
      </p:sp>
    </p:spTree>
    <p:extLst>
      <p:ext uri="{BB962C8B-B14F-4D97-AF65-F5344CB8AC3E}">
        <p14:creationId xmlns:p14="http://schemas.microsoft.com/office/powerpoint/2010/main" val="602301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how we drag content in with arrays in react and JS. More to come on this later</a:t>
            </a:r>
          </a:p>
        </p:txBody>
      </p:sp>
      <p:sp>
        <p:nvSpPr>
          <p:cNvPr id="4" name="Slide Number Placeholder 3"/>
          <p:cNvSpPr>
            <a:spLocks noGrp="1"/>
          </p:cNvSpPr>
          <p:nvPr>
            <p:ph type="sldNum" sz="quarter" idx="5"/>
          </p:nvPr>
        </p:nvSpPr>
        <p:spPr/>
        <p:txBody>
          <a:bodyPr/>
          <a:lstStyle/>
          <a:p>
            <a:fld id="{548901C6-1DA1-FB44-ABEE-06A0FEB7738E}" type="slidenum">
              <a:rPr lang="en-GB" smtClean="0"/>
              <a:pPr/>
              <a:t>38</a:t>
            </a:fld>
            <a:endParaRPr lang="en-GB"/>
          </a:p>
        </p:txBody>
      </p:sp>
    </p:spTree>
    <p:extLst>
      <p:ext uri="{BB962C8B-B14F-4D97-AF65-F5344CB8AC3E}">
        <p14:creationId xmlns:p14="http://schemas.microsoft.com/office/powerpoint/2010/main" val="2137219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how we drag content in with arrays in react and JS. More to come on this later</a:t>
            </a:r>
          </a:p>
        </p:txBody>
      </p:sp>
      <p:sp>
        <p:nvSpPr>
          <p:cNvPr id="4" name="Slide Number Placeholder 3"/>
          <p:cNvSpPr>
            <a:spLocks noGrp="1"/>
          </p:cNvSpPr>
          <p:nvPr>
            <p:ph type="sldNum" sz="quarter" idx="5"/>
          </p:nvPr>
        </p:nvSpPr>
        <p:spPr/>
        <p:txBody>
          <a:bodyPr/>
          <a:lstStyle/>
          <a:p>
            <a:fld id="{548901C6-1DA1-FB44-ABEE-06A0FEB7738E}" type="slidenum">
              <a:rPr lang="en-GB" smtClean="0"/>
              <a:pPr/>
              <a:t>39</a:t>
            </a:fld>
            <a:endParaRPr lang="en-GB"/>
          </a:p>
        </p:txBody>
      </p:sp>
    </p:spTree>
    <p:extLst>
      <p:ext uri="{BB962C8B-B14F-4D97-AF65-F5344CB8AC3E}">
        <p14:creationId xmlns:p14="http://schemas.microsoft.com/office/powerpoint/2010/main" val="1245985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how we drag content in with arrays in react and JS. More to come on this later</a:t>
            </a:r>
          </a:p>
        </p:txBody>
      </p:sp>
      <p:sp>
        <p:nvSpPr>
          <p:cNvPr id="4" name="Slide Number Placeholder 3"/>
          <p:cNvSpPr>
            <a:spLocks noGrp="1"/>
          </p:cNvSpPr>
          <p:nvPr>
            <p:ph type="sldNum" sz="quarter" idx="5"/>
          </p:nvPr>
        </p:nvSpPr>
        <p:spPr/>
        <p:txBody>
          <a:bodyPr/>
          <a:lstStyle/>
          <a:p>
            <a:fld id="{548901C6-1DA1-FB44-ABEE-06A0FEB7738E}" type="slidenum">
              <a:rPr lang="en-GB" smtClean="0"/>
              <a:pPr/>
              <a:t>40</a:t>
            </a:fld>
            <a:endParaRPr lang="en-GB"/>
          </a:p>
        </p:txBody>
      </p:sp>
    </p:spTree>
    <p:extLst>
      <p:ext uri="{BB962C8B-B14F-4D97-AF65-F5344CB8AC3E}">
        <p14:creationId xmlns:p14="http://schemas.microsoft.com/office/powerpoint/2010/main" val="292098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41</a:t>
            </a:fld>
            <a:endParaRPr lang="en-GB"/>
          </a:p>
        </p:txBody>
      </p:sp>
    </p:spTree>
    <p:extLst>
      <p:ext uri="{BB962C8B-B14F-4D97-AF65-F5344CB8AC3E}">
        <p14:creationId xmlns:p14="http://schemas.microsoft.com/office/powerpoint/2010/main" val="2449637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how we drag content in with arrays in react and JS. More to come on this later</a:t>
            </a:r>
          </a:p>
        </p:txBody>
      </p:sp>
      <p:sp>
        <p:nvSpPr>
          <p:cNvPr id="4" name="Slide Number Placeholder 3"/>
          <p:cNvSpPr>
            <a:spLocks noGrp="1"/>
          </p:cNvSpPr>
          <p:nvPr>
            <p:ph type="sldNum" sz="quarter" idx="5"/>
          </p:nvPr>
        </p:nvSpPr>
        <p:spPr/>
        <p:txBody>
          <a:bodyPr/>
          <a:lstStyle/>
          <a:p>
            <a:fld id="{548901C6-1DA1-FB44-ABEE-06A0FEB7738E}" type="slidenum">
              <a:rPr lang="en-GB" smtClean="0"/>
              <a:pPr/>
              <a:t>42</a:t>
            </a:fld>
            <a:endParaRPr lang="en-GB"/>
          </a:p>
        </p:txBody>
      </p:sp>
    </p:spTree>
    <p:extLst>
      <p:ext uri="{BB962C8B-B14F-4D97-AF65-F5344CB8AC3E}">
        <p14:creationId xmlns:p14="http://schemas.microsoft.com/office/powerpoint/2010/main" val="3659675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Nothing else has changed, but this allows us to display the content within the webpage as normal. This is poor coding, and is proof of concept only. State will be investigated to a high level moving forward.</a:t>
            </a:r>
          </a:p>
        </p:txBody>
      </p:sp>
      <p:sp>
        <p:nvSpPr>
          <p:cNvPr id="4" name="Slide Number Placeholder 3"/>
          <p:cNvSpPr>
            <a:spLocks noGrp="1"/>
          </p:cNvSpPr>
          <p:nvPr>
            <p:ph type="sldNum" sz="quarter" idx="5"/>
          </p:nvPr>
        </p:nvSpPr>
        <p:spPr/>
        <p:txBody>
          <a:bodyPr/>
          <a:lstStyle/>
          <a:p>
            <a:fld id="{548901C6-1DA1-FB44-ABEE-06A0FEB7738E}" type="slidenum">
              <a:rPr lang="en-GB" smtClean="0"/>
              <a:pPr/>
              <a:t>43</a:t>
            </a:fld>
            <a:endParaRPr lang="en-GB"/>
          </a:p>
        </p:txBody>
      </p:sp>
    </p:spTree>
    <p:extLst>
      <p:ext uri="{BB962C8B-B14F-4D97-AF65-F5344CB8AC3E}">
        <p14:creationId xmlns:p14="http://schemas.microsoft.com/office/powerpoint/2010/main" val="1205020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Home | React Hook Form - Simple React forms validation (react-hook-form.com)</a:t>
            </a:r>
            <a:endParaRPr lang="en-GB" dirty="0"/>
          </a:p>
          <a:p>
            <a:r>
              <a:rPr lang="en-GB" dirty="0"/>
              <a:t>Demo at the bottom of the screen – look at re-renders, loading time and live demo at the bottom</a:t>
            </a:r>
          </a:p>
        </p:txBody>
      </p:sp>
      <p:sp>
        <p:nvSpPr>
          <p:cNvPr id="4" name="Slide Number Placeholder 3"/>
          <p:cNvSpPr>
            <a:spLocks noGrp="1"/>
          </p:cNvSpPr>
          <p:nvPr>
            <p:ph type="sldNum" sz="quarter" idx="5"/>
          </p:nvPr>
        </p:nvSpPr>
        <p:spPr/>
        <p:txBody>
          <a:bodyPr/>
          <a:lstStyle/>
          <a:p>
            <a:fld id="{548901C6-1DA1-FB44-ABEE-06A0FEB7738E}" type="slidenum">
              <a:rPr lang="en-GB" smtClean="0"/>
              <a:pPr/>
              <a:t>51</a:t>
            </a:fld>
            <a:endParaRPr lang="en-GB"/>
          </a:p>
        </p:txBody>
      </p:sp>
    </p:spTree>
    <p:extLst>
      <p:ext uri="{BB962C8B-B14F-4D97-AF65-F5344CB8AC3E}">
        <p14:creationId xmlns:p14="http://schemas.microsoft.com/office/powerpoint/2010/main" val="626555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It is somewhat more complex than this, with the addition of </a:t>
            </a:r>
            <a:r>
              <a:rPr lang="en-GB" b="0" i="0" dirty="0" err="1">
                <a:solidFill>
                  <a:srgbClr val="000000"/>
                </a:solidFill>
                <a:effectLst/>
                <a:latin typeface="Verdana" panose="020B0604030504040204" pitchFamily="34" charset="0"/>
              </a:rPr>
              <a:t>getDerivedStateFromProps</a:t>
            </a:r>
            <a:r>
              <a:rPr lang="en-GB" b="0" i="0" dirty="0">
                <a:solidFill>
                  <a:srgbClr val="000000"/>
                </a:solidFill>
                <a:effectLst/>
                <a:latin typeface="Verdana" panose="020B0604030504040204" pitchFamily="34" charset="0"/>
              </a:rPr>
              <a:t>() in the mounting phase. The </a:t>
            </a:r>
            <a:r>
              <a:rPr lang="en-GB" b="0" i="0" dirty="0" err="1">
                <a:solidFill>
                  <a:srgbClr val="000000"/>
                </a:solidFill>
                <a:effectLst/>
                <a:latin typeface="Verdana" panose="020B0604030504040204" pitchFamily="34" charset="0"/>
              </a:rPr>
              <a:t>getDerivedStateFromProps</a:t>
            </a:r>
            <a:r>
              <a:rPr lang="en-GB" b="0" i="0" dirty="0">
                <a:solidFill>
                  <a:srgbClr val="000000"/>
                </a:solidFill>
                <a:effectLst/>
                <a:latin typeface="Verdana" panose="020B0604030504040204" pitchFamily="34" charset="0"/>
              </a:rPr>
              <a:t>() method is called right before rendering the element(s) in the DOM.</a:t>
            </a:r>
          </a:p>
          <a:p>
            <a:pPr algn="l"/>
            <a:r>
              <a:rPr lang="en-GB" b="0" i="0" dirty="0">
                <a:solidFill>
                  <a:srgbClr val="000000"/>
                </a:solidFill>
                <a:effectLst/>
                <a:latin typeface="Verdana" panose="020B0604030504040204" pitchFamily="34" charset="0"/>
              </a:rPr>
              <a:t>This is the natural place to set the state object based on the initial props.</a:t>
            </a:r>
          </a:p>
          <a:p>
            <a:pPr algn="l"/>
            <a:r>
              <a:rPr lang="en-GB" b="0" i="0" dirty="0">
                <a:solidFill>
                  <a:srgbClr val="000000"/>
                </a:solidFill>
                <a:effectLst/>
                <a:latin typeface="Verdana" panose="020B0604030504040204" pitchFamily="34" charset="0"/>
              </a:rPr>
              <a:t>It takes state as an argument, and returns an object with changes to the state.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00000"/>
              </a:solidFill>
              <a:effectLst/>
              <a:latin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Verdana" panose="020B0604030504040204" pitchFamily="34" charset="0"/>
              </a:rPr>
              <a:t>Also, in the Updating stage, it can be broken down further</a:t>
            </a:r>
          </a:p>
          <a:p>
            <a:pPr algn="l">
              <a:buFont typeface="+mj-lt"/>
              <a:buAutoNum type="arabicPeriod"/>
            </a:pPr>
            <a:r>
              <a:rPr lang="en-GB" b="0" i="0" dirty="0" err="1">
                <a:solidFill>
                  <a:srgbClr val="000000"/>
                </a:solidFill>
                <a:effectLst/>
                <a:latin typeface="Verdana" panose="020B0604030504040204" pitchFamily="34" charset="0"/>
              </a:rPr>
              <a:t>getDerivedStateFromProps</a:t>
            </a:r>
            <a:r>
              <a:rPr lang="en-GB" b="0" i="0" dirty="0">
                <a:solidFill>
                  <a:srgbClr val="000000"/>
                </a:solidFill>
                <a:effectLst/>
                <a:latin typeface="Verdana" panose="020B0604030504040204" pitchFamily="34" charset="0"/>
              </a:rPr>
              <a:t>()</a:t>
            </a:r>
          </a:p>
          <a:p>
            <a:pPr algn="l">
              <a:buFont typeface="+mj-lt"/>
              <a:buAutoNum type="arabicPeriod"/>
            </a:pPr>
            <a:r>
              <a:rPr lang="en-GB" b="0" i="0" dirty="0" err="1">
                <a:solidFill>
                  <a:srgbClr val="000000"/>
                </a:solidFill>
                <a:effectLst/>
                <a:latin typeface="Verdana" panose="020B0604030504040204" pitchFamily="34" charset="0"/>
              </a:rPr>
              <a:t>shouldComponentUpdate</a:t>
            </a:r>
            <a:r>
              <a:rPr lang="en-GB" b="0" i="0" dirty="0">
                <a:solidFill>
                  <a:srgbClr val="000000"/>
                </a:solidFill>
                <a:effectLst/>
                <a:latin typeface="Verdana" panose="020B0604030504040204" pitchFamily="34" charset="0"/>
              </a:rPr>
              <a:t>()</a:t>
            </a:r>
          </a:p>
          <a:p>
            <a:pPr algn="l">
              <a:buFont typeface="+mj-lt"/>
              <a:buAutoNum type="arabicPeriod"/>
            </a:pPr>
            <a:r>
              <a:rPr lang="en-GB" b="0" i="0" dirty="0">
                <a:solidFill>
                  <a:srgbClr val="000000"/>
                </a:solidFill>
                <a:effectLst/>
                <a:latin typeface="Verdana" panose="020B0604030504040204" pitchFamily="34" charset="0"/>
              </a:rPr>
              <a:t>render()</a:t>
            </a:r>
          </a:p>
          <a:p>
            <a:pPr algn="l">
              <a:buFont typeface="+mj-lt"/>
              <a:buAutoNum type="arabicPeriod"/>
            </a:pPr>
            <a:r>
              <a:rPr lang="en-GB" b="0" i="0" dirty="0" err="1">
                <a:solidFill>
                  <a:srgbClr val="000000"/>
                </a:solidFill>
                <a:effectLst/>
                <a:latin typeface="Verdana" panose="020B0604030504040204" pitchFamily="34" charset="0"/>
              </a:rPr>
              <a:t>getSnapshotBeforeUpdate</a:t>
            </a:r>
            <a:r>
              <a:rPr lang="en-GB" b="0" i="0" dirty="0">
                <a:solidFill>
                  <a:srgbClr val="000000"/>
                </a:solidFill>
                <a:effectLst/>
                <a:latin typeface="Verdana" panose="020B0604030504040204" pitchFamily="34" charset="0"/>
              </a:rPr>
              <a:t>()</a:t>
            </a:r>
          </a:p>
          <a:p>
            <a:pPr algn="l">
              <a:buFont typeface="+mj-lt"/>
              <a:buAutoNum type="arabicPeriod"/>
            </a:pPr>
            <a:r>
              <a:rPr lang="en-GB" b="0" i="0" dirty="0" err="1">
                <a:solidFill>
                  <a:srgbClr val="000000"/>
                </a:solidFill>
                <a:effectLst/>
                <a:latin typeface="Verdana" panose="020B0604030504040204" pitchFamily="34" charset="0"/>
              </a:rPr>
              <a:t>componentDidUpdate</a:t>
            </a:r>
            <a:r>
              <a:rPr lang="en-GB" b="0" i="0" dirty="0">
                <a:solidFill>
                  <a:srgbClr val="000000"/>
                </a:solidFill>
                <a:effectLst/>
                <a:latin typeface="Verdana" panose="020B0604030504040204" pitchFamily="34" charset="0"/>
              </a:rPr>
              <a:t>()</a:t>
            </a:r>
          </a:p>
          <a:p>
            <a:pPr algn="l">
              <a:buFont typeface="+mj-lt"/>
              <a:buAutoNum type="arabicPeriod"/>
            </a:pPr>
            <a:endParaRPr lang="en-GB" b="0" i="0" dirty="0">
              <a:solidFill>
                <a:srgbClr val="000000"/>
              </a:solidFill>
              <a:effectLst/>
              <a:latin typeface="Verdana" panose="020B0604030504040204" pitchFamily="34" charset="0"/>
            </a:endParaRPr>
          </a:p>
          <a:p>
            <a:pPr algn="l"/>
            <a:r>
              <a:rPr lang="en-GB" b="0" i="0" u="sng" dirty="0" err="1">
                <a:solidFill>
                  <a:srgbClr val="000000"/>
                </a:solidFill>
                <a:effectLst/>
                <a:latin typeface="Segoe UI" panose="020B0502040204020203" pitchFamily="34" charset="0"/>
              </a:rPr>
              <a:t>shouldComponentUpdate</a:t>
            </a:r>
            <a:endParaRPr lang="en-GB" b="0" i="0" u="sng" dirty="0">
              <a:solidFill>
                <a:srgbClr val="000000"/>
              </a:solidFill>
              <a:effectLst/>
              <a:latin typeface="Segoe UI" panose="020B0502040204020203" pitchFamily="34" charset="0"/>
            </a:endParaRPr>
          </a:p>
          <a:p>
            <a:pPr algn="l"/>
            <a:r>
              <a:rPr lang="en-GB" b="0" i="0" dirty="0">
                <a:solidFill>
                  <a:srgbClr val="000000"/>
                </a:solidFill>
                <a:effectLst/>
                <a:latin typeface="Verdana" panose="020B0604030504040204" pitchFamily="34" charset="0"/>
              </a:rPr>
              <a:t>In the </a:t>
            </a:r>
            <a:r>
              <a:rPr lang="en-GB" b="0" i="0" dirty="0" err="1">
                <a:solidFill>
                  <a:srgbClr val="000000"/>
                </a:solidFill>
                <a:effectLst/>
                <a:latin typeface="Verdana" panose="020B0604030504040204" pitchFamily="34" charset="0"/>
              </a:rPr>
              <a:t>shouldComponentUpdate</a:t>
            </a:r>
            <a:r>
              <a:rPr lang="en-GB" b="0" i="0" dirty="0">
                <a:solidFill>
                  <a:srgbClr val="000000"/>
                </a:solidFill>
                <a:effectLst/>
                <a:latin typeface="Verdana" panose="020B0604030504040204" pitchFamily="34" charset="0"/>
              </a:rPr>
              <a:t>() method you can return a Boolean value that specifies whether React should continue with the rendering or not.</a:t>
            </a:r>
          </a:p>
          <a:p>
            <a:pPr algn="l"/>
            <a:r>
              <a:rPr lang="en-GB" b="0" i="0" dirty="0">
                <a:solidFill>
                  <a:srgbClr val="000000"/>
                </a:solidFill>
                <a:effectLst/>
                <a:latin typeface="Verdana" panose="020B0604030504040204" pitchFamily="34" charset="0"/>
              </a:rPr>
              <a:t>The default value is true.</a:t>
            </a:r>
          </a:p>
          <a:p>
            <a:pPr algn="l">
              <a:buFont typeface="+mj-lt"/>
              <a:buNone/>
            </a:pPr>
            <a:endParaRPr lang="en-GB" b="0" i="0" dirty="0">
              <a:solidFill>
                <a:srgbClr val="000000"/>
              </a:solidFill>
              <a:effectLst/>
              <a:latin typeface="Verdana" panose="020B0604030504040204" pitchFamily="34" charset="0"/>
            </a:endParaRPr>
          </a:p>
          <a:p>
            <a:pPr algn="l"/>
            <a:r>
              <a:rPr lang="en-GB" b="0" i="0" dirty="0">
                <a:solidFill>
                  <a:srgbClr val="000000"/>
                </a:solidFill>
                <a:effectLst/>
                <a:latin typeface="Verdana" panose="020B0604030504040204" pitchFamily="34" charset="0"/>
              </a:rPr>
              <a:t>In the </a:t>
            </a:r>
            <a:r>
              <a:rPr lang="en-GB" b="0" i="0" dirty="0" err="1">
                <a:solidFill>
                  <a:srgbClr val="000000"/>
                </a:solidFill>
                <a:effectLst/>
                <a:latin typeface="Verdana" panose="020B0604030504040204" pitchFamily="34" charset="0"/>
              </a:rPr>
              <a:t>getSnapshotBeforeUpdate</a:t>
            </a:r>
            <a:r>
              <a:rPr lang="en-GB" b="0" i="0" dirty="0">
                <a:solidFill>
                  <a:srgbClr val="000000"/>
                </a:solidFill>
                <a:effectLst/>
                <a:latin typeface="Verdana" panose="020B0604030504040204" pitchFamily="34" charset="0"/>
              </a:rPr>
              <a:t>() method you have access to the props and state </a:t>
            </a:r>
            <a:r>
              <a:rPr lang="en-GB" b="0" i="1" dirty="0">
                <a:solidFill>
                  <a:srgbClr val="000000"/>
                </a:solidFill>
                <a:effectLst/>
                <a:latin typeface="Verdana" panose="020B0604030504040204" pitchFamily="34" charset="0"/>
              </a:rPr>
              <a:t>before</a:t>
            </a:r>
            <a:r>
              <a:rPr lang="en-GB" b="0" i="0" dirty="0">
                <a:solidFill>
                  <a:srgbClr val="000000"/>
                </a:solidFill>
                <a:effectLst/>
                <a:latin typeface="Verdana" panose="020B0604030504040204" pitchFamily="34" charset="0"/>
              </a:rPr>
              <a:t> the update, meaning that even after the update, you can check what the values were </a:t>
            </a:r>
            <a:r>
              <a:rPr lang="en-GB" b="0" i="1" dirty="0">
                <a:solidFill>
                  <a:srgbClr val="000000"/>
                </a:solidFill>
                <a:effectLst/>
                <a:latin typeface="Verdana" panose="020B0604030504040204" pitchFamily="34" charset="0"/>
              </a:rPr>
              <a:t>before</a:t>
            </a:r>
            <a:r>
              <a:rPr lang="en-GB" b="0" i="0" dirty="0">
                <a:solidFill>
                  <a:srgbClr val="000000"/>
                </a:solidFill>
                <a:effectLst/>
                <a:latin typeface="Verdana" panose="020B0604030504040204" pitchFamily="34" charset="0"/>
              </a:rPr>
              <a:t> the update.</a:t>
            </a:r>
          </a:p>
          <a:p>
            <a:pPr algn="l"/>
            <a:r>
              <a:rPr lang="en-GB" b="0" i="0" dirty="0">
                <a:solidFill>
                  <a:srgbClr val="000000"/>
                </a:solidFill>
                <a:effectLst/>
                <a:latin typeface="Verdana" panose="020B0604030504040204" pitchFamily="34" charset="0"/>
              </a:rPr>
              <a:t>If the </a:t>
            </a:r>
            <a:r>
              <a:rPr lang="en-GB" b="0" i="0" dirty="0" err="1">
                <a:solidFill>
                  <a:srgbClr val="000000"/>
                </a:solidFill>
                <a:effectLst/>
                <a:latin typeface="Verdana" panose="020B0604030504040204" pitchFamily="34" charset="0"/>
              </a:rPr>
              <a:t>getSnapshotBeforeUpdate</a:t>
            </a:r>
            <a:r>
              <a:rPr lang="en-GB" b="0" i="0" dirty="0">
                <a:solidFill>
                  <a:srgbClr val="000000"/>
                </a:solidFill>
                <a:effectLst/>
                <a:latin typeface="Verdana" panose="020B0604030504040204" pitchFamily="34" charset="0"/>
              </a:rPr>
              <a:t>() method is present, you should also include the </a:t>
            </a:r>
            <a:r>
              <a:rPr lang="en-GB" b="0" i="0" dirty="0" err="1">
                <a:solidFill>
                  <a:srgbClr val="000000"/>
                </a:solidFill>
                <a:effectLst/>
                <a:latin typeface="Verdana" panose="020B0604030504040204" pitchFamily="34" charset="0"/>
              </a:rPr>
              <a:t>componentDidUpdate</a:t>
            </a:r>
            <a:r>
              <a:rPr lang="en-GB" b="0" i="0" dirty="0">
                <a:solidFill>
                  <a:srgbClr val="000000"/>
                </a:solidFill>
                <a:effectLst/>
                <a:latin typeface="Verdana" panose="020B0604030504040204" pitchFamily="34" charset="0"/>
              </a:rPr>
              <a:t>() method, otherwise you will get an error.</a:t>
            </a:r>
          </a:p>
          <a:p>
            <a:pPr algn="l">
              <a:buFont typeface="+mj-lt"/>
              <a:buNone/>
            </a:pPr>
            <a:endParaRPr lang="en-GB" b="0" i="0" dirty="0">
              <a:solidFill>
                <a:srgbClr val="000000"/>
              </a:solidFill>
              <a:effectLst/>
              <a:latin typeface="Verdana" panose="020B0604030504040204" pitchFamily="34" charset="0"/>
            </a:endParaRP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53</a:t>
            </a:fld>
            <a:endParaRPr lang="en-GB"/>
          </a:p>
        </p:txBody>
      </p:sp>
    </p:spTree>
    <p:extLst>
      <p:ext uri="{BB962C8B-B14F-4D97-AF65-F5344CB8AC3E}">
        <p14:creationId xmlns:p14="http://schemas.microsoft.com/office/powerpoint/2010/main" val="2146844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not get users to do this, this is an informational slide on how it was done recently.</a:t>
            </a:r>
          </a:p>
        </p:txBody>
      </p:sp>
      <p:sp>
        <p:nvSpPr>
          <p:cNvPr id="4" name="Slide Number Placeholder 3"/>
          <p:cNvSpPr>
            <a:spLocks noGrp="1"/>
          </p:cNvSpPr>
          <p:nvPr>
            <p:ph type="sldNum" sz="quarter" idx="5"/>
          </p:nvPr>
        </p:nvSpPr>
        <p:spPr/>
        <p:txBody>
          <a:bodyPr/>
          <a:lstStyle/>
          <a:p>
            <a:fld id="{548901C6-1DA1-FB44-ABEE-06A0FEB7738E}" type="slidenum">
              <a:rPr lang="en-GB" smtClean="0"/>
              <a:pPr/>
              <a:t>5</a:t>
            </a:fld>
            <a:endParaRPr lang="en-GB"/>
          </a:p>
        </p:txBody>
      </p:sp>
    </p:spTree>
    <p:extLst>
      <p:ext uri="{BB962C8B-B14F-4D97-AF65-F5344CB8AC3E}">
        <p14:creationId xmlns:p14="http://schemas.microsoft.com/office/powerpoint/2010/main" val="2429250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npx</a:t>
            </a:r>
            <a:r>
              <a:rPr lang="en-GB" dirty="0"/>
              <a:t> is similar to </a:t>
            </a:r>
            <a:r>
              <a:rPr lang="en-GB" dirty="0" err="1"/>
              <a:t>npm</a:t>
            </a:r>
            <a:r>
              <a:rPr lang="en-GB" dirty="0"/>
              <a:t>, but calls the content from </a:t>
            </a:r>
            <a:r>
              <a:rPr lang="en-GB" dirty="0" err="1"/>
              <a:t>cdn</a:t>
            </a:r>
            <a:r>
              <a:rPr lang="en-GB" dirty="0"/>
              <a:t> rather than the installed version on </a:t>
            </a:r>
            <a:r>
              <a:rPr lang="en-GB" dirty="0" err="1"/>
              <a:t>npm</a:t>
            </a:r>
            <a:r>
              <a:rPr lang="en-GB" dirty="0"/>
              <a:t>. Solution is the name of the app you are creating.</a:t>
            </a:r>
          </a:p>
        </p:txBody>
      </p:sp>
      <p:sp>
        <p:nvSpPr>
          <p:cNvPr id="4" name="Slide Number Placeholder 3"/>
          <p:cNvSpPr>
            <a:spLocks noGrp="1"/>
          </p:cNvSpPr>
          <p:nvPr>
            <p:ph type="sldNum" sz="quarter" idx="5"/>
          </p:nvPr>
        </p:nvSpPr>
        <p:spPr/>
        <p:txBody>
          <a:bodyPr/>
          <a:lstStyle/>
          <a:p>
            <a:fld id="{548901C6-1DA1-FB44-ABEE-06A0FEB7738E}" type="slidenum">
              <a:rPr lang="en-GB" smtClean="0"/>
              <a:pPr/>
              <a:t>6</a:t>
            </a:fld>
            <a:endParaRPr lang="en-GB"/>
          </a:p>
        </p:txBody>
      </p:sp>
    </p:spTree>
    <p:extLst>
      <p:ext uri="{BB962C8B-B14F-4D97-AF65-F5344CB8AC3E}">
        <p14:creationId xmlns:p14="http://schemas.microsoft.com/office/powerpoint/2010/main" val="2389179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7</a:t>
            </a:fld>
            <a:endParaRPr lang="en-GB"/>
          </a:p>
        </p:txBody>
      </p:sp>
    </p:spTree>
    <p:extLst>
      <p:ext uri="{BB962C8B-B14F-4D97-AF65-F5344CB8AC3E}">
        <p14:creationId xmlns:p14="http://schemas.microsoft.com/office/powerpoint/2010/main" val="4118569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8</a:t>
            </a:fld>
            <a:endParaRPr lang="en-GB"/>
          </a:p>
        </p:txBody>
      </p:sp>
    </p:spTree>
    <p:extLst>
      <p:ext uri="{BB962C8B-B14F-4D97-AF65-F5344CB8AC3E}">
        <p14:creationId xmlns:p14="http://schemas.microsoft.com/office/powerpoint/2010/main" val="822497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components feed into the app.js file – more on components later. But they are very important and build up individual elements  of any webpage we create</a:t>
            </a:r>
          </a:p>
        </p:txBody>
      </p:sp>
      <p:sp>
        <p:nvSpPr>
          <p:cNvPr id="4" name="Slide Number Placeholder 3"/>
          <p:cNvSpPr>
            <a:spLocks noGrp="1"/>
          </p:cNvSpPr>
          <p:nvPr>
            <p:ph type="sldNum" sz="quarter" idx="5"/>
          </p:nvPr>
        </p:nvSpPr>
        <p:spPr/>
        <p:txBody>
          <a:bodyPr/>
          <a:lstStyle/>
          <a:p>
            <a:fld id="{548901C6-1DA1-FB44-ABEE-06A0FEB7738E}" type="slidenum">
              <a:rPr lang="en-GB" smtClean="0"/>
              <a:pPr/>
              <a:t>12</a:t>
            </a:fld>
            <a:endParaRPr lang="en-GB"/>
          </a:p>
        </p:txBody>
      </p:sp>
    </p:spTree>
    <p:extLst>
      <p:ext uri="{BB962C8B-B14F-4D97-AF65-F5344CB8AC3E}">
        <p14:creationId xmlns:p14="http://schemas.microsoft.com/office/powerpoint/2010/main" val="1344136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html file is a div with an id of “root”. In the </a:t>
            </a:r>
            <a:r>
              <a:rPr lang="en-GB" dirty="0" err="1"/>
              <a:t>js</a:t>
            </a:r>
            <a:r>
              <a:rPr lang="en-GB" dirty="0"/>
              <a:t> file is a </a:t>
            </a:r>
            <a:r>
              <a:rPr lang="en-GB" dirty="0" err="1"/>
              <a:t>getElementById</a:t>
            </a:r>
            <a:r>
              <a:rPr lang="en-GB" dirty="0"/>
              <a:t> constant which finds this and renders the App file into it.</a:t>
            </a:r>
          </a:p>
          <a:p>
            <a:r>
              <a:rPr lang="en-GB" dirty="0"/>
              <a:t>It is a simple as that</a:t>
            </a:r>
          </a:p>
        </p:txBody>
      </p:sp>
      <p:sp>
        <p:nvSpPr>
          <p:cNvPr id="4" name="Slide Number Placeholder 3"/>
          <p:cNvSpPr>
            <a:spLocks noGrp="1"/>
          </p:cNvSpPr>
          <p:nvPr>
            <p:ph type="sldNum" sz="quarter" idx="5"/>
          </p:nvPr>
        </p:nvSpPr>
        <p:spPr/>
        <p:txBody>
          <a:bodyPr/>
          <a:lstStyle/>
          <a:p>
            <a:fld id="{548901C6-1DA1-FB44-ABEE-06A0FEB7738E}" type="slidenum">
              <a:rPr lang="en-GB" smtClean="0"/>
              <a:pPr/>
              <a:t>13</a:t>
            </a:fld>
            <a:endParaRPr lang="en-GB"/>
          </a:p>
        </p:txBody>
      </p:sp>
    </p:spTree>
    <p:extLst>
      <p:ext uri="{BB962C8B-B14F-4D97-AF65-F5344CB8AC3E}">
        <p14:creationId xmlns:p14="http://schemas.microsoft.com/office/powerpoint/2010/main" val="3837238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JSX is simply a mix of HTML and JavaScript that renders to create content</a:t>
            </a:r>
          </a:p>
        </p:txBody>
      </p:sp>
      <p:sp>
        <p:nvSpPr>
          <p:cNvPr id="4" name="Slide Number Placeholder 3"/>
          <p:cNvSpPr>
            <a:spLocks noGrp="1"/>
          </p:cNvSpPr>
          <p:nvPr>
            <p:ph type="sldNum" sz="quarter" idx="5"/>
          </p:nvPr>
        </p:nvSpPr>
        <p:spPr/>
        <p:txBody>
          <a:bodyPr/>
          <a:lstStyle/>
          <a:p>
            <a:fld id="{548901C6-1DA1-FB44-ABEE-06A0FEB7738E}" type="slidenum">
              <a:rPr lang="en-GB" smtClean="0"/>
              <a:pPr/>
              <a:t>16</a:t>
            </a:fld>
            <a:endParaRPr lang="en-GB"/>
          </a:p>
        </p:txBody>
      </p:sp>
    </p:spTree>
    <p:extLst>
      <p:ext uri="{BB962C8B-B14F-4D97-AF65-F5344CB8AC3E}">
        <p14:creationId xmlns:p14="http://schemas.microsoft.com/office/powerpoint/2010/main" val="35843856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EDB3"/>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31">
            <a:extLst>
              <a:ext uri="{FF2B5EF4-FFF2-40B4-BE49-F238E27FC236}">
                <a16:creationId xmlns:a16="http://schemas.microsoft.com/office/drawing/2014/main" id="{665F0E6C-B662-49F0-8263-879CFD47A45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3954" y="188162"/>
            <a:ext cx="781218" cy="552176"/>
          </a:xfrm>
          <a:prstGeom prst="rect">
            <a:avLst/>
          </a:prstGeom>
        </p:spPr>
      </p:pic>
    </p:spTree>
    <p:extLst>
      <p:ext uri="{BB962C8B-B14F-4D97-AF65-F5344CB8AC3E}">
        <p14:creationId xmlns:p14="http://schemas.microsoft.com/office/powerpoint/2010/main" val="9121148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rgbClr val="0EEE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ts val="6000"/>
              </a:lnSpc>
              <a:defRPr sz="3600" spc="60" baseline="0">
                <a:solidFill>
                  <a:srgbClr val="004050"/>
                </a:solidFill>
              </a:defRPr>
            </a:lvl1pPr>
          </a:lstStyle>
          <a:p>
            <a:r>
              <a:rPr lang="en-US" noProof="0" dirty="0"/>
              <a:t>CLICK TO EDIT MASTER TITLE STYLE</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0405" y="399619"/>
            <a:ext cx="857393" cy="522401"/>
          </a:xfrm>
          <a:prstGeom prst="rect">
            <a:avLst/>
          </a:prstGeom>
        </p:spPr>
      </p:pic>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16144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48870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7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8"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1" name="Group 20"/>
          <p:cNvGrpSpPr/>
          <p:nvPr userDrawn="1"/>
        </p:nvGrpSpPr>
        <p:grpSpPr>
          <a:xfrm>
            <a:off x="-6058" y="3531457"/>
            <a:ext cx="5797612" cy="2365031"/>
            <a:chOff x="-2229" y="2361812"/>
            <a:chExt cx="11067619" cy="4514835"/>
          </a:xfrm>
          <a:solidFill>
            <a:srgbClr val="28CFF9"/>
          </a:solidFill>
        </p:grpSpPr>
        <p:sp>
          <p:nvSpPr>
            <p:cNvPr id="22" name="Freeform 21">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3" name="Freeform 2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4" name="Freeform 23">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8" name="Rectangle 7">
            <a:extLst>
              <a:ext uri="{FF2B5EF4-FFF2-40B4-BE49-F238E27FC236}">
                <a16:creationId xmlns:a16="http://schemas.microsoft.com/office/drawing/2014/main" id="{A806931B-D201-4B13-AF85-02D364BCD6BA}"/>
              </a:ext>
            </a:extLst>
          </p:cNvPr>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31">
            <a:extLst>
              <a:ext uri="{FF2B5EF4-FFF2-40B4-BE49-F238E27FC236}">
                <a16:creationId xmlns:a16="http://schemas.microsoft.com/office/drawing/2014/main" id="{46DBCCFD-57AC-4E92-8ADE-9BBB3291C7B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3954" y="188162"/>
            <a:ext cx="781218" cy="552176"/>
          </a:xfrm>
          <a:prstGeom prst="rect">
            <a:avLst/>
          </a:prstGeom>
        </p:spPr>
      </p:pic>
    </p:spTree>
    <p:extLst>
      <p:ext uri="{BB962C8B-B14F-4D97-AF65-F5344CB8AC3E}">
        <p14:creationId xmlns:p14="http://schemas.microsoft.com/office/powerpoint/2010/main" val="8221067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FF9"/>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31">
            <a:extLst>
              <a:ext uri="{FF2B5EF4-FFF2-40B4-BE49-F238E27FC236}">
                <a16:creationId xmlns:a16="http://schemas.microsoft.com/office/drawing/2014/main" id="{2C3C285F-1FB0-4063-A487-43CDC59D8B1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
        <p:nvSpPr>
          <p:cNvPr id="12" name="Rectangle 11">
            <a:extLst>
              <a:ext uri="{FF2B5EF4-FFF2-40B4-BE49-F238E27FC236}">
                <a16:creationId xmlns:a16="http://schemas.microsoft.com/office/drawing/2014/main" id="{42D3EFC9-13CE-4E14-9EBA-D6A86F31CDD0}"/>
              </a:ext>
            </a:extLst>
          </p:cNvPr>
          <p:cNvSpPr/>
          <p:nvPr userDrawn="1"/>
        </p:nvSpPr>
        <p:spPr>
          <a:xfrm>
            <a:off x="152400" y="2281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Graphic 31">
            <a:extLst>
              <a:ext uri="{FF2B5EF4-FFF2-40B4-BE49-F238E27FC236}">
                <a16:creationId xmlns:a16="http://schemas.microsoft.com/office/drawing/2014/main" id="{9DF574C6-CB96-4310-B661-156FF1E5E62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3954" y="188162"/>
            <a:ext cx="781218" cy="552176"/>
          </a:xfrm>
          <a:prstGeom prst="rect">
            <a:avLst/>
          </a:prstGeom>
        </p:spPr>
      </p:pic>
    </p:spTree>
    <p:extLst>
      <p:ext uri="{BB962C8B-B14F-4D97-AF65-F5344CB8AC3E}">
        <p14:creationId xmlns:p14="http://schemas.microsoft.com/office/powerpoint/2010/main" val="21947252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Activity 1">
    <p:bg>
      <p:bgPr>
        <a:solidFill>
          <a:srgbClr val="28CFF9"/>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289476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03 Section Divider">
    <p:bg>
      <p:bgPr>
        <a:solidFill>
          <a:srgbClr val="F3622C"/>
        </a:solidFill>
        <a:effectLst/>
      </p:bgPr>
    </p:bg>
    <p:spTree>
      <p:nvGrpSpPr>
        <p:cNvPr id="1" name=""/>
        <p:cNvGrpSpPr/>
        <p:nvPr/>
      </p:nvGrpSpPr>
      <p:grpSpPr>
        <a:xfrm>
          <a:off x="0" y="0"/>
          <a:ext cx="0" cy="0"/>
          <a:chOff x="0" y="0"/>
          <a:chExt cx="0" cy="0"/>
        </a:xfrm>
      </p:grpSpPr>
      <p:sp>
        <p:nvSpPr>
          <p:cNvPr id="16" name="Rectangle 15"/>
          <p:cNvSpPr/>
          <p:nvPr userDrawn="1"/>
        </p:nvSpPr>
        <p:spPr>
          <a:xfrm>
            <a:off x="760859" y="768561"/>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itle 1">
            <a:extLst>
              <a:ext uri="{FF2B5EF4-FFF2-40B4-BE49-F238E27FC236}">
                <a16:creationId xmlns:a16="http://schemas.microsoft.com/office/drawing/2014/main" id="{EBBB6D40-B4C9-8B4A-B2A6-126F64906376}"/>
              </a:ext>
            </a:extLst>
          </p:cNvPr>
          <p:cNvSpPr>
            <a:spLocks noGrp="1"/>
          </p:cNvSpPr>
          <p:nvPr userDrawn="1">
            <p:ph type="ctrTitle" hasCustomPrompt="1"/>
          </p:nvPr>
        </p:nvSpPr>
        <p:spPr>
          <a:xfrm>
            <a:off x="376239" y="1556247"/>
            <a:ext cx="5810250" cy="2277604"/>
          </a:xfrm>
        </p:spPr>
        <p:txBody>
          <a:bodyPr anchor="b" anchorCtr="0">
            <a:noAutofit/>
          </a:bodyPr>
          <a:lstStyle>
            <a:lvl1pPr algn="l">
              <a:lnSpc>
                <a:spcPct val="90000"/>
              </a:lnSpc>
              <a:defRPr sz="3600" spc="60" baseline="0">
                <a:solidFill>
                  <a:schemeClr val="bg1"/>
                </a:solidFill>
              </a:defRPr>
            </a:lvl1pPr>
          </a:lstStyle>
          <a:p>
            <a:r>
              <a:rPr lang="en-US" noProof="0" dirty="0"/>
              <a:t>CLICK TO EDIT </a:t>
            </a:r>
            <a:br>
              <a:rPr lang="en-US" noProof="0" dirty="0"/>
            </a:br>
            <a:r>
              <a:rPr lang="en-US" noProof="0" dirty="0"/>
              <a:t>MASTER TITLE STYLE</a:t>
            </a:r>
            <a:endParaRPr lang="en-GB" noProof="0" dirty="0"/>
          </a:p>
        </p:txBody>
      </p:sp>
      <p:grpSp>
        <p:nvGrpSpPr>
          <p:cNvPr id="6" name="Group 5"/>
          <p:cNvGrpSpPr/>
          <p:nvPr userDrawn="1"/>
        </p:nvGrpSpPr>
        <p:grpSpPr>
          <a:xfrm>
            <a:off x="-2229" y="2361812"/>
            <a:ext cx="11067619" cy="4502135"/>
            <a:chOff x="-2229" y="2361812"/>
            <a:chExt cx="11067619" cy="4502135"/>
          </a:xfrm>
        </p:grpSpPr>
        <p:sp>
          <p:nvSpPr>
            <p:cNvPr id="10" name="Freeform 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2F450B4C-241D-A544-BBEF-175E01D6A139}"/>
                </a:ext>
              </a:extLst>
            </p:cNvPr>
            <p:cNvSpPr/>
            <p:nvPr userDrawn="1"/>
          </p:nvSpPr>
          <p:spPr>
            <a:xfrm flipV="1">
              <a:off x="-467"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235614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98918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8" name="Group 27"/>
          <p:cNvGrpSpPr/>
          <p:nvPr userDrawn="1"/>
        </p:nvGrpSpPr>
        <p:grpSpPr>
          <a:xfrm>
            <a:off x="-6058" y="3531457"/>
            <a:ext cx="5797612" cy="2365031"/>
            <a:chOff x="-2229" y="2361812"/>
            <a:chExt cx="11067619" cy="4514835"/>
          </a:xfrm>
        </p:grpSpPr>
        <p:sp>
          <p:nvSpPr>
            <p:cNvPr id="29" name="Freeform 28">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3622C"/>
            </a:solidFill>
            <a:ln w="6350" cap="flat">
              <a:noFill/>
              <a:prstDash val="solid"/>
              <a:miter/>
            </a:ln>
          </p:spPr>
          <p:txBody>
            <a:bodyPr rtlCol="0" anchor="ctr"/>
            <a:lstStyle/>
            <a:p>
              <a:endParaRPr lang="en-GB"/>
            </a:p>
          </p:txBody>
        </p:sp>
        <p:sp>
          <p:nvSpPr>
            <p:cNvPr id="31" name="Freeform 30">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grpSp>
      <p:pic>
        <p:nvPicPr>
          <p:cNvPr id="8" name="Graphic 31">
            <a:extLst>
              <a:ext uri="{FF2B5EF4-FFF2-40B4-BE49-F238E27FC236}">
                <a16:creationId xmlns:a16="http://schemas.microsoft.com/office/drawing/2014/main" id="{E5927B68-1C07-4D2F-8472-2D515DD012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3954" y="188162"/>
            <a:ext cx="781218" cy="552176"/>
          </a:xfrm>
          <a:prstGeom prst="rect">
            <a:avLst/>
          </a:prstGeom>
        </p:spPr>
      </p:pic>
    </p:spTree>
    <p:extLst>
      <p:ext uri="{BB962C8B-B14F-4D97-AF65-F5344CB8AC3E}">
        <p14:creationId xmlns:p14="http://schemas.microsoft.com/office/powerpoint/2010/main" val="14161484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31">
            <a:extLst>
              <a:ext uri="{FF2B5EF4-FFF2-40B4-BE49-F238E27FC236}">
                <a16:creationId xmlns:a16="http://schemas.microsoft.com/office/drawing/2014/main" id="{920FBEB3-89A8-4469-B0CF-A1CA6E3E180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3954" y="188162"/>
            <a:ext cx="781218" cy="552176"/>
          </a:xfrm>
          <a:prstGeom prst="rect">
            <a:avLst/>
          </a:prstGeom>
        </p:spPr>
      </p:pic>
    </p:spTree>
    <p:extLst>
      <p:ext uri="{BB962C8B-B14F-4D97-AF65-F5344CB8AC3E}">
        <p14:creationId xmlns:p14="http://schemas.microsoft.com/office/powerpoint/2010/main" val="1100865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Activity 1">
    <p:bg>
      <p:bgPr>
        <a:solidFill>
          <a:srgbClr val="F3622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solidFill>
                <a:schemeClr val="bg1"/>
              </a:solidFill>
            </a:endParaRPr>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3771122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_02 Section Divider">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36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996745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33" name="Group 32"/>
          <p:cNvGrpSpPr/>
          <p:nvPr userDrawn="1"/>
        </p:nvGrpSpPr>
        <p:grpSpPr>
          <a:xfrm>
            <a:off x="-1717" y="4568506"/>
            <a:ext cx="4628886" cy="1406446"/>
            <a:chOff x="-1717" y="4568506"/>
            <a:chExt cx="4628886" cy="1406446"/>
          </a:xfrm>
          <a:solidFill>
            <a:srgbClr val="F91258"/>
          </a:solidFill>
        </p:grpSpPr>
        <p:sp>
          <p:nvSpPr>
            <p:cNvPr id="34" name="Freeform 33">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a:p>
          </p:txBody>
        </p:sp>
        <p:sp>
          <p:nvSpPr>
            <p:cNvPr id="35" name="Freeform 34">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6" name="Freeform 35">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3457880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5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4" name="Group 23"/>
          <p:cNvGrpSpPr/>
          <p:nvPr userDrawn="1"/>
        </p:nvGrpSpPr>
        <p:grpSpPr>
          <a:xfrm>
            <a:off x="-6058" y="3531457"/>
            <a:ext cx="5797612" cy="2365031"/>
            <a:chOff x="-2229" y="2361812"/>
            <a:chExt cx="11067619" cy="4514835"/>
          </a:xfrm>
          <a:solidFill>
            <a:srgbClr val="7E007C"/>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8" name="Graphic 31">
            <a:extLst>
              <a:ext uri="{FF2B5EF4-FFF2-40B4-BE49-F238E27FC236}">
                <a16:creationId xmlns:a16="http://schemas.microsoft.com/office/drawing/2014/main" id="{B249242C-C51B-4165-A526-4E74627330A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3954" y="188162"/>
            <a:ext cx="781218" cy="552176"/>
          </a:xfrm>
          <a:prstGeom prst="rect">
            <a:avLst/>
          </a:prstGeom>
        </p:spPr>
      </p:pic>
    </p:spTree>
    <p:extLst>
      <p:ext uri="{BB962C8B-B14F-4D97-AF65-F5344CB8AC3E}">
        <p14:creationId xmlns:p14="http://schemas.microsoft.com/office/powerpoint/2010/main" val="1596148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7E007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31">
            <a:extLst>
              <a:ext uri="{FF2B5EF4-FFF2-40B4-BE49-F238E27FC236}">
                <a16:creationId xmlns:a16="http://schemas.microsoft.com/office/drawing/2014/main" id="{709D87C1-73F3-4D21-A6E0-D118EFB715E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3954" y="188162"/>
            <a:ext cx="781218" cy="552176"/>
          </a:xfrm>
          <a:prstGeom prst="rect">
            <a:avLst/>
          </a:prstGeom>
        </p:spPr>
      </p:pic>
    </p:spTree>
    <p:extLst>
      <p:ext uri="{BB962C8B-B14F-4D97-AF65-F5344CB8AC3E}">
        <p14:creationId xmlns:p14="http://schemas.microsoft.com/office/powerpoint/2010/main" val="165464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Activity 1">
    <p:bg>
      <p:bgPr>
        <a:solidFill>
          <a:srgbClr val="7E007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solidFill>
                <a:schemeClr val="bg1"/>
              </a:solidFill>
            </a:endParaRPr>
          </a:p>
        </p:txBody>
      </p:sp>
      <p:sp>
        <p:nvSpPr>
          <p:cNvPr id="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8"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Tree>
    <p:extLst>
      <p:ext uri="{BB962C8B-B14F-4D97-AF65-F5344CB8AC3E}">
        <p14:creationId xmlns:p14="http://schemas.microsoft.com/office/powerpoint/2010/main" val="317568088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Graphic 31">
            <a:extLst>
              <a:ext uri="{FF2B5EF4-FFF2-40B4-BE49-F238E27FC236}">
                <a16:creationId xmlns:a16="http://schemas.microsoft.com/office/drawing/2014/main" id="{BBE331C7-3C67-48FA-856F-AA4D9A4291C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3954" y="188162"/>
            <a:ext cx="781218" cy="552176"/>
          </a:xfrm>
          <a:prstGeom prst="rect">
            <a:avLst/>
          </a:prstGeom>
        </p:spPr>
      </p:pic>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2" name="Rectangle 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pic>
        <p:nvPicPr>
          <p:cNvPr id="5" name="Graphic 31">
            <a:extLst>
              <a:ext uri="{FF2B5EF4-FFF2-40B4-BE49-F238E27FC236}">
                <a16:creationId xmlns:a16="http://schemas.microsoft.com/office/drawing/2014/main" id="{BE1FA0C0-21DA-4C04-866E-E224909908D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3954" y="188162"/>
            <a:ext cx="781218" cy="552176"/>
          </a:xfrm>
          <a:prstGeom prst="rect">
            <a:avLst/>
          </a:prstGeom>
        </p:spPr>
      </p:pic>
    </p:spTree>
    <p:extLst>
      <p:ext uri="{BB962C8B-B14F-4D97-AF65-F5344CB8AC3E}">
        <p14:creationId xmlns:p14="http://schemas.microsoft.com/office/powerpoint/2010/main" val="3915446001"/>
      </p:ext>
    </p:extLst>
  </p:cSld>
  <p:clrMapOvr>
    <a:masterClrMapping/>
  </p:clrMapOvr>
  <p:extLst>
    <p:ext uri="{DCECCB84-F9BA-43D5-87BE-67443E8EF086}">
      <p15:sldGuideLst xmlns:p15="http://schemas.microsoft.com/office/powerpoint/2012/main">
        <p15:guide id="1" orient="horz" pos="777">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059427" y="3673998"/>
            <a:ext cx="2124159" cy="2749952"/>
          </a:xfrm>
        </p:spPr>
        <p:txBody>
          <a:bodyPr/>
          <a:lstStyle>
            <a:lvl1pPr marL="0" indent="0">
              <a:lnSpc>
                <a:spcPct val="100000"/>
              </a:lnSpc>
              <a:buFont typeface="Arial" panose="020B0604020202020204" pitchFamily="34" charset="0"/>
              <a:buNone/>
              <a:defRPr sz="2000" b="0"/>
            </a:lvl1pPr>
            <a:lvl2pPr marL="0" indent="0">
              <a:buFont typeface="Arial" panose="020B0604020202020204" pitchFamily="34" charset="0"/>
              <a:buNone/>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639645" y="3673998"/>
            <a:ext cx="2068065"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149996" y="3673998"/>
            <a:ext cx="2130523"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059428" y="1993484"/>
            <a:ext cx="1437932" cy="1437930"/>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639646" y="1986408"/>
            <a:ext cx="1437932" cy="1437930"/>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149997" y="1993484"/>
            <a:ext cx="1437932" cy="1437930"/>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637070" y="3688989"/>
            <a:ext cx="2183449"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637071" y="2008475"/>
            <a:ext cx="1437932" cy="1437930"/>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Rectangle 1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pic>
        <p:nvPicPr>
          <p:cNvPr id="15" name="Graphic 31">
            <a:extLst>
              <a:ext uri="{FF2B5EF4-FFF2-40B4-BE49-F238E27FC236}">
                <a16:creationId xmlns:a16="http://schemas.microsoft.com/office/drawing/2014/main" id="{D57635AC-4A16-4B17-B0FC-12BAA5BB7C0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3954" y="188162"/>
            <a:ext cx="781218" cy="552176"/>
          </a:xfrm>
          <a:prstGeom prst="rect">
            <a:avLst/>
          </a:prstGeom>
        </p:spPr>
      </p:pic>
    </p:spTree>
    <p:extLst>
      <p:ext uri="{BB962C8B-B14F-4D97-AF65-F5344CB8AC3E}">
        <p14:creationId xmlns:p14="http://schemas.microsoft.com/office/powerpoint/2010/main" val="413896832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065907"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511826"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5957745" y="1986353"/>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403664" y="1986352"/>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Rectangle 8"/>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pic>
        <p:nvPicPr>
          <p:cNvPr id="11" name="Graphic 31">
            <a:extLst>
              <a:ext uri="{FF2B5EF4-FFF2-40B4-BE49-F238E27FC236}">
                <a16:creationId xmlns:a16="http://schemas.microsoft.com/office/drawing/2014/main" id="{2D601426-94BE-4D38-86F7-66274BFFCEB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3954" y="188162"/>
            <a:ext cx="781218" cy="552176"/>
          </a:xfrm>
          <a:prstGeom prst="rect">
            <a:avLst/>
          </a:prstGeom>
        </p:spPr>
      </p:pic>
    </p:spTree>
    <p:extLst>
      <p:ext uri="{BB962C8B-B14F-4D97-AF65-F5344CB8AC3E}">
        <p14:creationId xmlns:p14="http://schemas.microsoft.com/office/powerpoint/2010/main" val="11271956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5915467" y="1992793"/>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1069809" y="1992792"/>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Rectangle 6"/>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pic>
        <p:nvPicPr>
          <p:cNvPr id="9" name="Graphic 31">
            <a:extLst>
              <a:ext uri="{FF2B5EF4-FFF2-40B4-BE49-F238E27FC236}">
                <a16:creationId xmlns:a16="http://schemas.microsoft.com/office/drawing/2014/main" id="{FE83959A-68B3-4656-BA56-E715D7DB260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3954" y="188162"/>
            <a:ext cx="781218" cy="552176"/>
          </a:xfrm>
          <a:prstGeom prst="rect">
            <a:avLst/>
          </a:prstGeom>
        </p:spPr>
      </p:pic>
    </p:spTree>
    <p:extLst>
      <p:ext uri="{BB962C8B-B14F-4D97-AF65-F5344CB8AC3E}">
        <p14:creationId xmlns:p14="http://schemas.microsoft.com/office/powerpoint/2010/main" val="26361177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1080209"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1080209" y="2003204"/>
            <a:ext cx="4645958" cy="207217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5925914" y="2003203"/>
            <a:ext cx="4645958" cy="2072171"/>
          </a:xfrm>
          <a:prstGeom prst="rect">
            <a:avLst/>
          </a:prstGeom>
        </p:spPr>
        <p:txBody>
          <a:bodyPr/>
          <a:lstStyle>
            <a:lvl1pPr marL="0" indent="0">
              <a:buNone/>
              <a:defRPr baseline="0"/>
            </a:lvl1pPr>
          </a:lstStyle>
          <a:p>
            <a:r>
              <a:rPr lang="en-US"/>
              <a:t>Click icon to add picture</a:t>
            </a:r>
            <a:endParaRPr lang="en-US" dirty="0"/>
          </a:p>
        </p:txBody>
      </p:sp>
      <p:sp>
        <p:nvSpPr>
          <p:cNvPr id="8" name="Text Placeholder 7"/>
          <p:cNvSpPr>
            <a:spLocks noGrp="1"/>
          </p:cNvSpPr>
          <p:nvPr>
            <p:ph type="body" sz="quarter" idx="11" hasCustomPrompt="1"/>
          </p:nvPr>
        </p:nvSpPr>
        <p:spPr>
          <a:xfrm>
            <a:off x="5925868"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Rectangle 1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pic>
        <p:nvPicPr>
          <p:cNvPr id="11" name="Graphic 31">
            <a:extLst>
              <a:ext uri="{FF2B5EF4-FFF2-40B4-BE49-F238E27FC236}">
                <a16:creationId xmlns:a16="http://schemas.microsoft.com/office/drawing/2014/main" id="{145A7AB0-2907-494B-848C-514B44801C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3954" y="188162"/>
            <a:ext cx="781218" cy="552176"/>
          </a:xfrm>
          <a:prstGeom prst="rect">
            <a:avLst/>
          </a:prstGeom>
        </p:spPr>
      </p:pic>
    </p:spTree>
    <p:extLst>
      <p:ext uri="{BB962C8B-B14F-4D97-AF65-F5344CB8AC3E}">
        <p14:creationId xmlns:p14="http://schemas.microsoft.com/office/powerpoint/2010/main" val="11625944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1">
            <a:extLst>
              <a:ext uri="{FF2B5EF4-FFF2-40B4-BE49-F238E27FC236}">
                <a16:creationId xmlns:a16="http://schemas.microsoft.com/office/drawing/2014/main" id="{DE8BF732-A6CD-4403-9339-F8CCB8B4989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3954" y="188162"/>
            <a:ext cx="781218" cy="552176"/>
          </a:xfrm>
          <a:prstGeom prst="rect">
            <a:avLst/>
          </a:prstGeom>
        </p:spPr>
      </p:pic>
    </p:spTree>
    <p:extLst>
      <p:ext uri="{BB962C8B-B14F-4D97-AF65-F5344CB8AC3E}">
        <p14:creationId xmlns:p14="http://schemas.microsoft.com/office/powerpoint/2010/main" val="12879135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QA Template_Main Slide">
    <p:spTree>
      <p:nvGrpSpPr>
        <p:cNvPr id="1" name=""/>
        <p:cNvGrpSpPr/>
        <p:nvPr/>
      </p:nvGrpSpPr>
      <p:grpSpPr>
        <a:xfrm>
          <a:off x="0" y="0"/>
          <a:ext cx="0" cy="0"/>
          <a:chOff x="0" y="0"/>
          <a:chExt cx="0" cy="0"/>
        </a:xfrm>
      </p:grpSpPr>
      <p:sp>
        <p:nvSpPr>
          <p:cNvPr id="7" name="Text Placeholder 10"/>
          <p:cNvSpPr>
            <a:spLocks noGrp="1"/>
          </p:cNvSpPr>
          <p:nvPr>
            <p:ph type="body" sz="quarter" idx="15"/>
          </p:nvPr>
        </p:nvSpPr>
        <p:spPr>
          <a:xfrm>
            <a:off x="414000" y="1929600"/>
            <a:ext cx="11404800" cy="4546800"/>
          </a:xfrm>
        </p:spPr>
        <p:txBody>
          <a:bodyPr>
            <a:noAutofit/>
          </a:bodyPr>
          <a:lstStyle>
            <a:lvl1pPr marL="342900" indent="-342900">
              <a:spcBef>
                <a:spcPts val="600"/>
              </a:spcBef>
              <a:spcAft>
                <a:spcPts val="600"/>
              </a:spcAft>
              <a:buClr>
                <a:schemeClr val="tx1"/>
              </a:buClr>
              <a:buFont typeface="Arial" panose="020B0604020202020204" pitchFamily="34" charset="0"/>
              <a:buChar char="•"/>
              <a:defRPr sz="2000" b="0" baseline="0">
                <a:latin typeface="+mn-lt"/>
              </a:defRPr>
            </a:lvl1pPr>
            <a:lvl2pPr marL="742950" indent="-285750">
              <a:spcBef>
                <a:spcPts val="600"/>
              </a:spcBef>
              <a:spcAft>
                <a:spcPts val="600"/>
              </a:spcAft>
              <a:buClr>
                <a:schemeClr val="tx1"/>
              </a:buClr>
              <a:buFont typeface="Arial" panose="020B0604020202020204" pitchFamily="34" charset="0"/>
              <a:buChar char="•"/>
              <a:defRPr sz="1800" baseline="0">
                <a:latin typeface="+mn-lt"/>
              </a:defRPr>
            </a:lvl2pPr>
            <a:lvl3pPr marL="1143000" indent="-228600">
              <a:spcBef>
                <a:spcPts val="600"/>
              </a:spcBef>
              <a:spcAft>
                <a:spcPts val="600"/>
              </a:spcAft>
              <a:buClr>
                <a:schemeClr val="tx1"/>
              </a:buClr>
              <a:buFont typeface="Arial" panose="020B0604020202020204" pitchFamily="34" charset="0"/>
              <a:buChar char="•"/>
              <a:defRPr sz="1800" baseline="0">
                <a:latin typeface="+mn-lt"/>
              </a:defRPr>
            </a:lvl3pPr>
            <a:lvl4pPr marL="1600200" indent="-228600">
              <a:spcBef>
                <a:spcPts val="600"/>
              </a:spcBef>
              <a:spcAft>
                <a:spcPts val="600"/>
              </a:spcAft>
              <a:buClr>
                <a:schemeClr val="tx1"/>
              </a:buClr>
              <a:buFont typeface="Arial" panose="020B0604020202020204" pitchFamily="34" charset="0"/>
              <a:buChar char="•"/>
              <a:defRPr sz="1800" baseline="0">
                <a:latin typeface="+mn-lt"/>
              </a:defRPr>
            </a:lvl4pPr>
            <a:lvl5pPr marL="2057400" indent="-228600">
              <a:spcBef>
                <a:spcPts val="600"/>
              </a:spcBef>
              <a:spcAft>
                <a:spcPts val="600"/>
              </a:spcAft>
              <a:buClr>
                <a:schemeClr val="tx1"/>
              </a:buClr>
              <a:buFont typeface="Arial" panose="020B0604020202020204" pitchFamily="34" charset="0"/>
              <a:buChar char="•"/>
              <a:defRPr sz="180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5" name="Title Placeholder 3"/>
          <p:cNvSpPr>
            <a:spLocks noGrp="1"/>
          </p:cNvSpPr>
          <p:nvPr>
            <p:ph type="title"/>
          </p:nvPr>
        </p:nvSpPr>
        <p:spPr>
          <a:xfrm>
            <a:off x="414000" y="1036800"/>
            <a:ext cx="9126000" cy="626400"/>
          </a:xfrm>
          <a:prstGeom prst="rect">
            <a:avLst/>
          </a:prstGeom>
        </p:spPr>
        <p:txBody>
          <a:bodyPr vert="horz" wrap="square" lIns="91440" tIns="45720" rIns="91440" bIns="45720" rtlCol="0" anchor="b" anchorCtr="0">
            <a:normAutofit/>
          </a:bodyPr>
          <a:lstStyle>
            <a:lvl1pPr>
              <a:defRPr baseline="0">
                <a:solidFill>
                  <a:srgbClr val="00519C"/>
                </a:solidFill>
              </a:defRPr>
            </a:lvl1pPr>
          </a:lstStyle>
          <a:p>
            <a:r>
              <a:rPr lang="en-US" noProof="0"/>
              <a:t>Click to edit Master title style</a:t>
            </a:r>
            <a:endParaRPr lang="en-GB" noProof="0" dirty="0"/>
          </a:p>
        </p:txBody>
      </p:sp>
      <p:pic>
        <p:nvPicPr>
          <p:cNvPr id="6" name="Graphic 31">
            <a:extLst>
              <a:ext uri="{FF2B5EF4-FFF2-40B4-BE49-F238E27FC236}">
                <a16:creationId xmlns:a16="http://schemas.microsoft.com/office/drawing/2014/main" id="{F82E9468-E7AC-491E-BFB3-E49FDA66DEA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3954" y="188162"/>
            <a:ext cx="781218" cy="552176"/>
          </a:xfrm>
          <a:prstGeom prst="rect">
            <a:avLst/>
          </a:prstGeom>
        </p:spPr>
      </p:pic>
    </p:spTree>
    <p:extLst>
      <p:ext uri="{BB962C8B-B14F-4D97-AF65-F5344CB8AC3E}">
        <p14:creationId xmlns:p14="http://schemas.microsoft.com/office/powerpoint/2010/main" val="37728937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968240"/>
            <a:ext cx="5726719"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5878576"/>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Tree>
    <p:extLst>
      <p:ext uri="{BB962C8B-B14F-4D97-AF65-F5344CB8AC3E}">
        <p14:creationId xmlns:p14="http://schemas.microsoft.com/office/powerpoint/2010/main" val="427487805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46025138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3600">
                <a:solidFill>
                  <a:schemeClr val="bg1"/>
                </a:solidFill>
              </a:defRPr>
            </a:lvl1pPr>
          </a:lstStyle>
          <a:p>
            <a:r>
              <a:rPr lang="en-US" noProof="0"/>
              <a:t>Housekeeping</a:t>
            </a:r>
            <a:endParaRPr lang="en-GB" noProof="0" dirty="0"/>
          </a:p>
        </p:txBody>
      </p:sp>
      <p:sp>
        <p:nvSpPr>
          <p:cNvPr id="6"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08881" y="-11575"/>
            <a:ext cx="8079261" cy="6875362"/>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002556" cy="808123"/>
          </a:xfrm>
        </p:spPr>
        <p:txBody>
          <a:bodyPr anchor="t" anchorCtr="0">
            <a:noAutofit/>
          </a:bodyPr>
          <a:lstStyle>
            <a:lvl1pPr algn="l">
              <a:lnSpc>
                <a:spcPts val="6000"/>
              </a:lnSpc>
              <a:defRPr sz="36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278655" cy="34015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36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002921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8" name="Graphic 31">
            <a:extLst>
              <a:ext uri="{FF2B5EF4-FFF2-40B4-BE49-F238E27FC236}">
                <a16:creationId xmlns:a16="http://schemas.microsoft.com/office/drawing/2014/main" id="{15117A67-D6F2-405A-909B-355132E8A65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9732" t="-5743" r="-9847"/>
          <a:stretch/>
        </p:blipFill>
        <p:spPr>
          <a:xfrm>
            <a:off x="265143" y="388189"/>
            <a:ext cx="776377" cy="483079"/>
          </a:xfrm>
          <a:prstGeom prst="rect">
            <a:avLst/>
          </a:prstGeom>
        </p:spPr>
      </p:pic>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rrow Lef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6058" y="3531457"/>
            <a:ext cx="5797612" cy="2365031"/>
            <a:chOff x="-2229" y="2361812"/>
            <a:chExt cx="11067619" cy="4514835"/>
          </a:xfrm>
          <a:solidFill>
            <a:srgbClr val="09EDB8"/>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3703584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4" y="6584738"/>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798" r:id="rId4"/>
    <p:sldLayoutId id="2147483806" r:id="rId5"/>
    <p:sldLayoutId id="2147483709" r:id="rId6"/>
    <p:sldLayoutId id="2147483822" r:id="rId7"/>
    <p:sldLayoutId id="2147483802" r:id="rId8"/>
    <p:sldLayoutId id="2147483792" r:id="rId9"/>
    <p:sldLayoutId id="2147483810" r:id="rId10"/>
    <p:sldLayoutId id="2147483804" r:id="rId11"/>
    <p:sldLayoutId id="2147483821" r:id="rId12"/>
    <p:sldLayoutId id="2147483824" r:id="rId13"/>
    <p:sldLayoutId id="2147483828" r:id="rId14"/>
    <p:sldLayoutId id="2147483853" r:id="rId15"/>
    <p:sldLayoutId id="2147483899" r:id="rId16"/>
    <p:sldLayoutId id="2147483832" r:id="rId17"/>
    <p:sldLayoutId id="2147483833" r:id="rId18"/>
    <p:sldLayoutId id="2147483836" r:id="rId19"/>
    <p:sldLayoutId id="2147483852" r:id="rId20"/>
    <p:sldLayoutId id="2147483900" r:id="rId21"/>
    <p:sldLayoutId id="2147483820" r:id="rId22"/>
    <p:sldLayoutId id="2147483842" r:id="rId23"/>
    <p:sldLayoutId id="2147483845" r:id="rId24"/>
    <p:sldLayoutId id="2147483851" r:id="rId25"/>
    <p:sldLayoutId id="2147483901" r:id="rId26"/>
    <p:sldLayoutId id="2147483650" r:id="rId27"/>
    <p:sldLayoutId id="2147483734" r:id="rId28"/>
    <p:sldLayoutId id="2147483796" r:id="rId29"/>
    <p:sldLayoutId id="2147483719" r:id="rId30"/>
    <p:sldLayoutId id="2147483721" r:id="rId31"/>
    <p:sldLayoutId id="2147483724" r:id="rId32"/>
    <p:sldLayoutId id="2147483797" r:id="rId33"/>
    <p:sldLayoutId id="2147483814" r:id="rId34"/>
    <p:sldLayoutId id="2147483903" r:id="rId35"/>
    <p:sldLayoutId id="2147483907" r:id="rId36"/>
    <p:sldLayoutId id="2147483908" r:id="rId37"/>
  </p:sldLayoutIdLst>
  <p:hf hdr="0" dt="0"/>
  <p:txStyles>
    <p:titleStyle>
      <a:lvl1pPr algn="l" defTabSz="914400" rtl="0" eaLnBrk="1" latinLnBrk="0" hangingPunct="1">
        <a:lnSpc>
          <a:spcPct val="100000"/>
        </a:lnSpc>
        <a:spcBef>
          <a:spcPct val="0"/>
        </a:spcBef>
        <a:buNone/>
        <a:defRPr sz="3600" b="0" i="0" kern="1200" cap="none" baseline="0">
          <a:solidFill>
            <a:schemeClr val="tx1"/>
          </a:solidFill>
          <a:latin typeface="Montserrat Black" panose="00000A00000000000000" pitchFamily="2" charset="0"/>
          <a:ea typeface="+mj-ea"/>
          <a:cs typeface="+mj-cs"/>
        </a:defRPr>
      </a:lvl1pPr>
    </p:titleStyle>
    <p:body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9"/>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9"/>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9"/>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9"/>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9.xml"/><Relationship Id="rId4" Type="http://schemas.openxmlformats.org/officeDocument/2006/relationships/image" Target="../media/image79.png"/></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9.xml"/><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1E73-148A-42A6-9C16-6E17B4777C0D}"/>
              </a:ext>
            </a:extLst>
          </p:cNvPr>
          <p:cNvSpPr>
            <a:spLocks noGrp="1"/>
          </p:cNvSpPr>
          <p:nvPr>
            <p:ph type="ctrTitle"/>
          </p:nvPr>
        </p:nvSpPr>
        <p:spPr>
          <a:xfrm>
            <a:off x="376237" y="2387600"/>
            <a:ext cx="6596062" cy="2397760"/>
          </a:xfrm>
        </p:spPr>
        <p:txBody>
          <a:bodyPr>
            <a:noAutofit/>
          </a:bodyPr>
          <a:lstStyle/>
          <a:p>
            <a:pPr>
              <a:lnSpc>
                <a:spcPct val="110000"/>
              </a:lnSpc>
            </a:pPr>
            <a:r>
              <a:rPr lang="en-US" sz="4800" b="1" dirty="0"/>
              <a:t>ADVANCED REACT</a:t>
            </a:r>
            <a:endParaRPr lang="en-US" sz="4800" b="1" dirty="0">
              <a:latin typeface="+mn-lt"/>
              <a:cs typeface="Calibri" panose="020F0502020204030204" pitchFamily="34" charset="0"/>
            </a:endParaRPr>
          </a:p>
        </p:txBody>
      </p:sp>
      <p:sp>
        <p:nvSpPr>
          <p:cNvPr id="3" name="Subtitle 2">
            <a:extLst>
              <a:ext uri="{FF2B5EF4-FFF2-40B4-BE49-F238E27FC236}">
                <a16:creationId xmlns:a16="http://schemas.microsoft.com/office/drawing/2014/main" id="{6CDC532B-442C-4DB3-A8CA-ECAD8E8AFAD5}"/>
              </a:ext>
            </a:extLst>
          </p:cNvPr>
          <p:cNvSpPr>
            <a:spLocks noGrp="1"/>
          </p:cNvSpPr>
          <p:nvPr>
            <p:ph type="body" sz="quarter" idx="10"/>
          </p:nvPr>
        </p:nvSpPr>
        <p:spPr>
          <a:xfrm>
            <a:off x="367690" y="5527040"/>
            <a:ext cx="6604609" cy="554783"/>
          </a:xfrm>
        </p:spPr>
        <p:txBody>
          <a:bodyPr>
            <a:noAutofit/>
          </a:bodyPr>
          <a:lstStyle/>
          <a:p>
            <a:pPr>
              <a:lnSpc>
                <a:spcPct val="110000"/>
              </a:lnSpc>
            </a:pPr>
            <a:r>
              <a:rPr lang="en-US" b="1" dirty="0">
                <a:latin typeface="+mn-lt"/>
                <a:cs typeface="Calibri" panose="020F0502020204030204" pitchFamily="34" charset="0"/>
              </a:rPr>
              <a:t>Recap on the important concepts in React</a:t>
            </a:r>
          </a:p>
        </p:txBody>
      </p:sp>
    </p:spTree>
    <p:extLst>
      <p:ext uri="{BB962C8B-B14F-4D97-AF65-F5344CB8AC3E}">
        <p14:creationId xmlns:p14="http://schemas.microsoft.com/office/powerpoint/2010/main" val="1156786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277C37-ACFC-A68E-F252-0CD80CA95253}"/>
              </a:ext>
            </a:extLst>
          </p:cNvPr>
          <p:cNvSpPr>
            <a:spLocks noGrp="1"/>
          </p:cNvSpPr>
          <p:nvPr>
            <p:ph type="body" sz="quarter" idx="15"/>
          </p:nvPr>
        </p:nvSpPr>
        <p:spPr>
          <a:xfrm>
            <a:off x="4878474" y="594721"/>
            <a:ext cx="6770688" cy="5119407"/>
          </a:xfrm>
        </p:spPr>
        <p:txBody>
          <a:bodyPr/>
          <a:lstStyle/>
          <a:p>
            <a:r>
              <a:rPr lang="en-GB" dirty="0"/>
              <a:t>At first, the number of files is overwhelming, but we only use a small number of these to any extent.</a:t>
            </a:r>
          </a:p>
        </p:txBody>
      </p:sp>
      <p:sp>
        <p:nvSpPr>
          <p:cNvPr id="3" name="Slide Number Placeholder 2">
            <a:extLst>
              <a:ext uri="{FF2B5EF4-FFF2-40B4-BE49-F238E27FC236}">
                <a16:creationId xmlns:a16="http://schemas.microsoft.com/office/drawing/2014/main" id="{441358C4-AF88-D35C-0207-50EADC013924}"/>
              </a:ext>
            </a:extLst>
          </p:cNvPr>
          <p:cNvSpPr>
            <a:spLocks noGrp="1"/>
          </p:cNvSpPr>
          <p:nvPr>
            <p:ph type="sldNum" sz="quarter" idx="4"/>
          </p:nvPr>
        </p:nvSpPr>
        <p:spPr/>
        <p:txBody>
          <a:bodyPr/>
          <a:lstStyle/>
          <a:p>
            <a:fld id="{EF892D59-8F09-EF4B-AD6D-DA609442F868}" type="slidenum">
              <a:rPr lang="en-GB" smtClean="0"/>
              <a:pPr/>
              <a:t>10</a:t>
            </a:fld>
            <a:endParaRPr lang="en-GB" dirty="0"/>
          </a:p>
        </p:txBody>
      </p:sp>
      <p:sp>
        <p:nvSpPr>
          <p:cNvPr id="4" name="Text Placeholder 3">
            <a:extLst>
              <a:ext uri="{FF2B5EF4-FFF2-40B4-BE49-F238E27FC236}">
                <a16:creationId xmlns:a16="http://schemas.microsoft.com/office/drawing/2014/main" id="{546D096B-D50E-C4D7-69C2-ECA8E4A3D4F8}"/>
              </a:ext>
            </a:extLst>
          </p:cNvPr>
          <p:cNvSpPr>
            <a:spLocks noGrp="1"/>
          </p:cNvSpPr>
          <p:nvPr>
            <p:ph type="body" sz="quarter" idx="10"/>
          </p:nvPr>
        </p:nvSpPr>
        <p:spPr/>
        <p:txBody>
          <a:bodyPr/>
          <a:lstStyle/>
          <a:p>
            <a:r>
              <a:rPr lang="en-GB" dirty="0"/>
              <a:t>Standard files</a:t>
            </a:r>
          </a:p>
        </p:txBody>
      </p:sp>
      <p:sp>
        <p:nvSpPr>
          <p:cNvPr id="8" name="Text Placeholder 1">
            <a:extLst>
              <a:ext uri="{FF2B5EF4-FFF2-40B4-BE49-F238E27FC236}">
                <a16:creationId xmlns:a16="http://schemas.microsoft.com/office/drawing/2014/main" id="{387DD387-AC02-009D-3FBF-8E252CB7DB16}"/>
              </a:ext>
            </a:extLst>
          </p:cNvPr>
          <p:cNvSpPr txBox="1">
            <a:spLocks/>
          </p:cNvSpPr>
          <p:nvPr/>
        </p:nvSpPr>
        <p:spPr>
          <a:xfrm>
            <a:off x="7328426" y="1512809"/>
            <a:ext cx="4947542" cy="5119407"/>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files we edit to change our creation are in the </a:t>
            </a:r>
            <a:r>
              <a:rPr lang="en-GB" dirty="0" err="1"/>
              <a:t>src</a:t>
            </a:r>
            <a:r>
              <a:rPr lang="en-GB" dirty="0"/>
              <a:t> folder so lets focus there</a:t>
            </a:r>
          </a:p>
        </p:txBody>
      </p:sp>
      <p:pic>
        <p:nvPicPr>
          <p:cNvPr id="7" name="Picture 6">
            <a:extLst>
              <a:ext uri="{FF2B5EF4-FFF2-40B4-BE49-F238E27FC236}">
                <a16:creationId xmlns:a16="http://schemas.microsoft.com/office/drawing/2014/main" id="{8E4DD403-7901-D57F-FD9F-69E548A6956C}"/>
              </a:ext>
            </a:extLst>
          </p:cNvPr>
          <p:cNvPicPr>
            <a:picLocks noChangeAspect="1"/>
          </p:cNvPicPr>
          <p:nvPr/>
        </p:nvPicPr>
        <p:blipFill>
          <a:blip r:embed="rId2"/>
          <a:stretch>
            <a:fillRect/>
          </a:stretch>
        </p:blipFill>
        <p:spPr>
          <a:xfrm>
            <a:off x="4699133" y="1434151"/>
            <a:ext cx="2002487" cy="3149286"/>
          </a:xfrm>
          <a:prstGeom prst="rect">
            <a:avLst/>
          </a:prstGeom>
        </p:spPr>
      </p:pic>
      <p:pic>
        <p:nvPicPr>
          <p:cNvPr id="11" name="Picture 10">
            <a:extLst>
              <a:ext uri="{FF2B5EF4-FFF2-40B4-BE49-F238E27FC236}">
                <a16:creationId xmlns:a16="http://schemas.microsoft.com/office/drawing/2014/main" id="{627E27A9-34A9-7B67-2DBD-ECE5E922F8CE}"/>
              </a:ext>
            </a:extLst>
          </p:cNvPr>
          <p:cNvPicPr>
            <a:picLocks noChangeAspect="1"/>
          </p:cNvPicPr>
          <p:nvPr/>
        </p:nvPicPr>
        <p:blipFill>
          <a:blip r:embed="rId3"/>
          <a:stretch>
            <a:fillRect/>
          </a:stretch>
        </p:blipFill>
        <p:spPr>
          <a:xfrm>
            <a:off x="8099413" y="2606715"/>
            <a:ext cx="2391605" cy="2840029"/>
          </a:xfrm>
          <a:prstGeom prst="rect">
            <a:avLst/>
          </a:prstGeom>
        </p:spPr>
      </p:pic>
    </p:spTree>
    <p:extLst>
      <p:ext uri="{BB962C8B-B14F-4D97-AF65-F5344CB8AC3E}">
        <p14:creationId xmlns:p14="http://schemas.microsoft.com/office/powerpoint/2010/main" val="3416190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5FB5C0-192A-C14F-638A-34A535D3E856}"/>
              </a:ext>
            </a:extLst>
          </p:cNvPr>
          <p:cNvSpPr>
            <a:spLocks noGrp="1"/>
          </p:cNvSpPr>
          <p:nvPr>
            <p:ph type="body" sz="quarter" idx="10"/>
          </p:nvPr>
        </p:nvSpPr>
        <p:spPr/>
        <p:txBody>
          <a:bodyPr/>
          <a:lstStyle/>
          <a:p>
            <a:r>
              <a:rPr lang="en-GB" dirty="0" err="1"/>
              <a:t>Src</a:t>
            </a:r>
            <a:endParaRPr lang="en-GB" dirty="0"/>
          </a:p>
          <a:p>
            <a:r>
              <a:rPr lang="en-GB" dirty="0" err="1"/>
              <a:t>App.jsx</a:t>
            </a:r>
            <a:endParaRPr lang="en-GB" dirty="0"/>
          </a:p>
        </p:txBody>
      </p:sp>
      <p:sp>
        <p:nvSpPr>
          <p:cNvPr id="3" name="Text Placeholder 2">
            <a:extLst>
              <a:ext uri="{FF2B5EF4-FFF2-40B4-BE49-F238E27FC236}">
                <a16:creationId xmlns:a16="http://schemas.microsoft.com/office/drawing/2014/main" id="{9C72FD92-0B33-DF16-4181-03A47ADAE72C}"/>
              </a:ext>
            </a:extLst>
          </p:cNvPr>
          <p:cNvSpPr>
            <a:spLocks noGrp="1"/>
          </p:cNvSpPr>
          <p:nvPr>
            <p:ph type="body" sz="quarter" idx="11"/>
          </p:nvPr>
        </p:nvSpPr>
        <p:spPr/>
        <p:txBody>
          <a:bodyPr/>
          <a:lstStyle/>
          <a:p>
            <a:r>
              <a:rPr lang="en-GB" dirty="0"/>
              <a:t>This is the file that is passed to the index.html page in the public folder for rendering.</a:t>
            </a:r>
          </a:p>
          <a:p>
            <a:endParaRPr lang="en-GB" dirty="0"/>
          </a:p>
          <a:p>
            <a:r>
              <a:rPr lang="en-GB" dirty="0"/>
              <a:t>All of the components we create will eventually be passed here to be displayed on screen</a:t>
            </a:r>
          </a:p>
        </p:txBody>
      </p:sp>
      <p:sp>
        <p:nvSpPr>
          <p:cNvPr id="4" name="Slide Number Placeholder 3">
            <a:extLst>
              <a:ext uri="{FF2B5EF4-FFF2-40B4-BE49-F238E27FC236}">
                <a16:creationId xmlns:a16="http://schemas.microsoft.com/office/drawing/2014/main" id="{14773D03-091B-37EE-168B-2509294C5EAD}"/>
              </a:ext>
            </a:extLst>
          </p:cNvPr>
          <p:cNvSpPr>
            <a:spLocks noGrp="1"/>
          </p:cNvSpPr>
          <p:nvPr>
            <p:ph type="sldNum" sz="quarter" idx="4"/>
          </p:nvPr>
        </p:nvSpPr>
        <p:spPr/>
        <p:txBody>
          <a:bodyPr/>
          <a:lstStyle/>
          <a:p>
            <a:fld id="{EF892D59-8F09-EF4B-AD6D-DA609442F868}" type="slidenum">
              <a:rPr lang="en-GB" smtClean="0"/>
              <a:pPr/>
              <a:t>11</a:t>
            </a:fld>
            <a:endParaRPr lang="en-GB" dirty="0"/>
          </a:p>
        </p:txBody>
      </p:sp>
      <p:pic>
        <p:nvPicPr>
          <p:cNvPr id="7" name="Picture 6">
            <a:extLst>
              <a:ext uri="{FF2B5EF4-FFF2-40B4-BE49-F238E27FC236}">
                <a16:creationId xmlns:a16="http://schemas.microsoft.com/office/drawing/2014/main" id="{7CC3AA73-2778-C7A8-F35F-74D109E51F98}"/>
              </a:ext>
            </a:extLst>
          </p:cNvPr>
          <p:cNvPicPr>
            <a:picLocks noChangeAspect="1"/>
          </p:cNvPicPr>
          <p:nvPr/>
        </p:nvPicPr>
        <p:blipFill>
          <a:blip r:embed="rId2"/>
          <a:stretch>
            <a:fillRect/>
          </a:stretch>
        </p:blipFill>
        <p:spPr>
          <a:xfrm>
            <a:off x="7110202" y="2845474"/>
            <a:ext cx="3694112" cy="3756198"/>
          </a:xfrm>
          <a:prstGeom prst="rect">
            <a:avLst/>
          </a:prstGeom>
        </p:spPr>
      </p:pic>
    </p:spTree>
    <p:extLst>
      <p:ext uri="{BB962C8B-B14F-4D97-AF65-F5344CB8AC3E}">
        <p14:creationId xmlns:p14="http://schemas.microsoft.com/office/powerpoint/2010/main" val="2298741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5FB5C0-192A-C14F-638A-34A535D3E856}"/>
              </a:ext>
            </a:extLst>
          </p:cNvPr>
          <p:cNvSpPr>
            <a:spLocks noGrp="1"/>
          </p:cNvSpPr>
          <p:nvPr>
            <p:ph type="body" sz="quarter" idx="10"/>
          </p:nvPr>
        </p:nvSpPr>
        <p:spPr/>
        <p:txBody>
          <a:bodyPr/>
          <a:lstStyle/>
          <a:p>
            <a:r>
              <a:rPr lang="en-GB" dirty="0" err="1"/>
              <a:t>src</a:t>
            </a:r>
            <a:endParaRPr lang="en-GB" dirty="0"/>
          </a:p>
          <a:p>
            <a:r>
              <a:rPr lang="en-GB" dirty="0" err="1"/>
              <a:t>App.jsx</a:t>
            </a:r>
            <a:endParaRPr lang="en-GB" dirty="0"/>
          </a:p>
        </p:txBody>
      </p:sp>
      <p:sp>
        <p:nvSpPr>
          <p:cNvPr id="3" name="Text Placeholder 2">
            <a:extLst>
              <a:ext uri="{FF2B5EF4-FFF2-40B4-BE49-F238E27FC236}">
                <a16:creationId xmlns:a16="http://schemas.microsoft.com/office/drawing/2014/main" id="{9C72FD92-0B33-DF16-4181-03A47ADAE72C}"/>
              </a:ext>
            </a:extLst>
          </p:cNvPr>
          <p:cNvSpPr>
            <a:spLocks noGrp="1"/>
          </p:cNvSpPr>
          <p:nvPr>
            <p:ph type="body" sz="quarter" idx="11"/>
          </p:nvPr>
        </p:nvSpPr>
        <p:spPr>
          <a:xfrm>
            <a:off x="5870727" y="166328"/>
            <a:ext cx="5718225" cy="5899039"/>
          </a:xfrm>
        </p:spPr>
        <p:txBody>
          <a:bodyPr/>
          <a:lstStyle/>
          <a:p>
            <a:r>
              <a:rPr lang="en-GB" dirty="0"/>
              <a:t>Changing the file to this: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Gives us </a:t>
            </a:r>
          </a:p>
        </p:txBody>
      </p:sp>
      <p:sp>
        <p:nvSpPr>
          <p:cNvPr id="4" name="Slide Number Placeholder 3">
            <a:extLst>
              <a:ext uri="{FF2B5EF4-FFF2-40B4-BE49-F238E27FC236}">
                <a16:creationId xmlns:a16="http://schemas.microsoft.com/office/drawing/2014/main" id="{14773D03-091B-37EE-168B-2509294C5EAD}"/>
              </a:ext>
            </a:extLst>
          </p:cNvPr>
          <p:cNvSpPr>
            <a:spLocks noGrp="1"/>
          </p:cNvSpPr>
          <p:nvPr>
            <p:ph type="sldNum" sz="quarter" idx="4"/>
          </p:nvPr>
        </p:nvSpPr>
        <p:spPr/>
        <p:txBody>
          <a:bodyPr/>
          <a:lstStyle/>
          <a:p>
            <a:fld id="{EF892D59-8F09-EF4B-AD6D-DA609442F868}" type="slidenum">
              <a:rPr lang="en-GB" smtClean="0"/>
              <a:pPr/>
              <a:t>12</a:t>
            </a:fld>
            <a:endParaRPr lang="en-GB" dirty="0"/>
          </a:p>
        </p:txBody>
      </p:sp>
      <p:pic>
        <p:nvPicPr>
          <p:cNvPr id="6" name="Picture 5">
            <a:extLst>
              <a:ext uri="{FF2B5EF4-FFF2-40B4-BE49-F238E27FC236}">
                <a16:creationId xmlns:a16="http://schemas.microsoft.com/office/drawing/2014/main" id="{210B54ED-4DDA-6226-0535-27A0625BB83A}"/>
              </a:ext>
            </a:extLst>
          </p:cNvPr>
          <p:cNvPicPr>
            <a:picLocks noChangeAspect="1"/>
          </p:cNvPicPr>
          <p:nvPr/>
        </p:nvPicPr>
        <p:blipFill>
          <a:blip r:embed="rId3"/>
          <a:stretch>
            <a:fillRect/>
          </a:stretch>
        </p:blipFill>
        <p:spPr>
          <a:xfrm>
            <a:off x="8091470" y="574723"/>
            <a:ext cx="2820398" cy="2854277"/>
          </a:xfrm>
          <a:prstGeom prst="rect">
            <a:avLst/>
          </a:prstGeom>
        </p:spPr>
      </p:pic>
      <p:pic>
        <p:nvPicPr>
          <p:cNvPr id="10" name="Picture 9">
            <a:extLst>
              <a:ext uri="{FF2B5EF4-FFF2-40B4-BE49-F238E27FC236}">
                <a16:creationId xmlns:a16="http://schemas.microsoft.com/office/drawing/2014/main" id="{5418A455-1A0F-01E5-0EFB-59193E07A1D7}"/>
              </a:ext>
            </a:extLst>
          </p:cNvPr>
          <p:cNvPicPr>
            <a:picLocks noChangeAspect="1"/>
          </p:cNvPicPr>
          <p:nvPr/>
        </p:nvPicPr>
        <p:blipFill>
          <a:blip r:embed="rId4"/>
          <a:stretch>
            <a:fillRect/>
          </a:stretch>
        </p:blipFill>
        <p:spPr>
          <a:xfrm>
            <a:off x="7285214" y="3875305"/>
            <a:ext cx="4303738" cy="1761554"/>
          </a:xfrm>
          <a:prstGeom prst="rect">
            <a:avLst/>
          </a:prstGeom>
        </p:spPr>
      </p:pic>
    </p:spTree>
    <p:extLst>
      <p:ext uri="{BB962C8B-B14F-4D97-AF65-F5344CB8AC3E}">
        <p14:creationId xmlns:p14="http://schemas.microsoft.com/office/powerpoint/2010/main" val="3105129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5FB5C0-192A-C14F-638A-34A535D3E856}"/>
              </a:ext>
            </a:extLst>
          </p:cNvPr>
          <p:cNvSpPr>
            <a:spLocks noGrp="1"/>
          </p:cNvSpPr>
          <p:nvPr>
            <p:ph type="body" sz="quarter" idx="10"/>
          </p:nvPr>
        </p:nvSpPr>
        <p:spPr/>
        <p:txBody>
          <a:bodyPr/>
          <a:lstStyle/>
          <a:p>
            <a:r>
              <a:rPr lang="en-GB" dirty="0" err="1"/>
              <a:t>src</a:t>
            </a:r>
            <a:endParaRPr lang="en-GB" dirty="0"/>
          </a:p>
          <a:p>
            <a:r>
              <a:rPr lang="en-GB" dirty="0" err="1"/>
              <a:t>Main.jsx</a:t>
            </a:r>
            <a:endParaRPr lang="en-GB" dirty="0"/>
          </a:p>
          <a:p>
            <a:r>
              <a:rPr lang="en-GB" dirty="0"/>
              <a:t>index.html</a:t>
            </a:r>
          </a:p>
        </p:txBody>
      </p:sp>
      <p:sp>
        <p:nvSpPr>
          <p:cNvPr id="3" name="Text Placeholder 2">
            <a:extLst>
              <a:ext uri="{FF2B5EF4-FFF2-40B4-BE49-F238E27FC236}">
                <a16:creationId xmlns:a16="http://schemas.microsoft.com/office/drawing/2014/main" id="{9C72FD92-0B33-DF16-4181-03A47ADAE72C}"/>
              </a:ext>
            </a:extLst>
          </p:cNvPr>
          <p:cNvSpPr>
            <a:spLocks noGrp="1"/>
          </p:cNvSpPr>
          <p:nvPr>
            <p:ph type="body" sz="quarter" idx="11"/>
          </p:nvPr>
        </p:nvSpPr>
        <p:spPr>
          <a:xfrm>
            <a:off x="5870727" y="166328"/>
            <a:ext cx="5718225" cy="5899039"/>
          </a:xfrm>
        </p:spPr>
        <p:txBody>
          <a:bodyPr/>
          <a:lstStyle/>
          <a:p>
            <a:r>
              <a:rPr lang="en-GB" dirty="0"/>
              <a:t>Just like with vanilla JavaScript, you have a webpage which renders the JS in a browser. React is no different .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14773D03-091B-37EE-168B-2509294C5EAD}"/>
              </a:ext>
            </a:extLst>
          </p:cNvPr>
          <p:cNvSpPr>
            <a:spLocks noGrp="1"/>
          </p:cNvSpPr>
          <p:nvPr>
            <p:ph type="sldNum" sz="quarter" idx="4"/>
          </p:nvPr>
        </p:nvSpPr>
        <p:spPr/>
        <p:txBody>
          <a:bodyPr/>
          <a:lstStyle/>
          <a:p>
            <a:fld id="{EF892D59-8F09-EF4B-AD6D-DA609442F868}" type="slidenum">
              <a:rPr lang="en-GB" smtClean="0"/>
              <a:pPr/>
              <a:t>13</a:t>
            </a:fld>
            <a:endParaRPr lang="en-GB" dirty="0"/>
          </a:p>
        </p:txBody>
      </p:sp>
      <p:pic>
        <p:nvPicPr>
          <p:cNvPr id="7" name="Picture 6">
            <a:extLst>
              <a:ext uri="{FF2B5EF4-FFF2-40B4-BE49-F238E27FC236}">
                <a16:creationId xmlns:a16="http://schemas.microsoft.com/office/drawing/2014/main" id="{51E852B7-1CF9-559F-F5F8-D8FFD1E358D1}"/>
              </a:ext>
            </a:extLst>
          </p:cNvPr>
          <p:cNvPicPr>
            <a:picLocks noChangeAspect="1"/>
          </p:cNvPicPr>
          <p:nvPr/>
        </p:nvPicPr>
        <p:blipFill>
          <a:blip r:embed="rId3"/>
          <a:stretch>
            <a:fillRect/>
          </a:stretch>
        </p:blipFill>
        <p:spPr>
          <a:xfrm>
            <a:off x="3911040" y="1116795"/>
            <a:ext cx="4818799" cy="2312205"/>
          </a:xfrm>
          <a:prstGeom prst="rect">
            <a:avLst/>
          </a:prstGeom>
        </p:spPr>
      </p:pic>
      <p:pic>
        <p:nvPicPr>
          <p:cNvPr id="9" name="Picture 8">
            <a:extLst>
              <a:ext uri="{FF2B5EF4-FFF2-40B4-BE49-F238E27FC236}">
                <a16:creationId xmlns:a16="http://schemas.microsoft.com/office/drawing/2014/main" id="{DC445B74-675B-1F73-C300-AE21F058E78E}"/>
              </a:ext>
            </a:extLst>
          </p:cNvPr>
          <p:cNvPicPr>
            <a:picLocks noChangeAspect="1"/>
          </p:cNvPicPr>
          <p:nvPr/>
        </p:nvPicPr>
        <p:blipFill>
          <a:blip r:embed="rId4"/>
          <a:stretch>
            <a:fillRect/>
          </a:stretch>
        </p:blipFill>
        <p:spPr>
          <a:xfrm>
            <a:off x="6095999" y="3468876"/>
            <a:ext cx="5685013" cy="2819644"/>
          </a:xfrm>
          <a:prstGeom prst="rect">
            <a:avLst/>
          </a:prstGeom>
        </p:spPr>
      </p:pic>
    </p:spTree>
    <p:extLst>
      <p:ext uri="{BB962C8B-B14F-4D97-AF65-F5344CB8AC3E}">
        <p14:creationId xmlns:p14="http://schemas.microsoft.com/office/powerpoint/2010/main" val="3184923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765EDF-D047-8069-3A25-A34CECFC0C99}"/>
              </a:ext>
            </a:extLst>
          </p:cNvPr>
          <p:cNvSpPr>
            <a:spLocks noGrp="1"/>
          </p:cNvSpPr>
          <p:nvPr>
            <p:ph type="ctrTitle"/>
          </p:nvPr>
        </p:nvSpPr>
        <p:spPr>
          <a:xfrm>
            <a:off x="376239" y="1701210"/>
            <a:ext cx="5810250" cy="963060"/>
          </a:xfrm>
        </p:spPr>
        <p:txBody>
          <a:bodyPr/>
          <a:lstStyle/>
          <a:p>
            <a:r>
              <a:rPr lang="en-GB" dirty="0"/>
              <a:t>Components in react</a:t>
            </a:r>
          </a:p>
        </p:txBody>
      </p:sp>
    </p:spTree>
    <p:extLst>
      <p:ext uri="{BB962C8B-B14F-4D97-AF65-F5344CB8AC3E}">
        <p14:creationId xmlns:p14="http://schemas.microsoft.com/office/powerpoint/2010/main" val="2744935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FA21A3-9237-D23E-E86F-F43986366C4D}"/>
              </a:ext>
            </a:extLst>
          </p:cNvPr>
          <p:cNvSpPr>
            <a:spLocks noGrp="1"/>
          </p:cNvSpPr>
          <p:nvPr>
            <p:ph type="body" sz="quarter" idx="10"/>
          </p:nvPr>
        </p:nvSpPr>
        <p:spPr/>
        <p:txBody>
          <a:bodyPr/>
          <a:lstStyle/>
          <a:p>
            <a:r>
              <a:rPr lang="en-GB" dirty="0"/>
              <a:t>Overview</a:t>
            </a:r>
          </a:p>
        </p:txBody>
      </p:sp>
      <p:sp>
        <p:nvSpPr>
          <p:cNvPr id="3" name="Text Placeholder 2">
            <a:extLst>
              <a:ext uri="{FF2B5EF4-FFF2-40B4-BE49-F238E27FC236}">
                <a16:creationId xmlns:a16="http://schemas.microsoft.com/office/drawing/2014/main" id="{A271D243-6E6B-FF92-0F42-F53461F8C818}"/>
              </a:ext>
            </a:extLst>
          </p:cNvPr>
          <p:cNvSpPr>
            <a:spLocks noGrp="1"/>
          </p:cNvSpPr>
          <p:nvPr>
            <p:ph type="body" sz="quarter" idx="11"/>
          </p:nvPr>
        </p:nvSpPr>
        <p:spPr/>
        <p:txBody>
          <a:bodyPr/>
          <a:lstStyle/>
          <a:p>
            <a:r>
              <a:rPr lang="en-GB" dirty="0"/>
              <a:t>Components are the building blocks of any react application. They are snippets of code that are called into render when required by the SPAs we create.</a:t>
            </a:r>
          </a:p>
          <a:p>
            <a:endParaRPr lang="en-GB" dirty="0"/>
          </a:p>
          <a:p>
            <a:r>
              <a:rPr lang="en-GB" dirty="0"/>
              <a:t>Generally, it’s a good idea to split the components up and then call them into App.js when required.</a:t>
            </a:r>
          </a:p>
          <a:p>
            <a:endParaRPr lang="en-GB" dirty="0"/>
          </a:p>
          <a:p>
            <a:r>
              <a:rPr lang="en-GB" dirty="0"/>
              <a:t>The easiest way to learn this is to do it.</a:t>
            </a:r>
          </a:p>
          <a:p>
            <a:endParaRPr lang="en-GB" dirty="0"/>
          </a:p>
          <a:p>
            <a:r>
              <a:rPr lang="en-GB" dirty="0"/>
              <a:t>Start by creating a new file called </a:t>
            </a:r>
            <a:r>
              <a:rPr lang="en-GB" dirty="0" err="1"/>
              <a:t>MainContent.jsx</a:t>
            </a:r>
            <a:r>
              <a:rPr lang="en-GB" dirty="0"/>
              <a:t> in your </a:t>
            </a:r>
            <a:r>
              <a:rPr lang="en-GB" dirty="0" err="1"/>
              <a:t>src</a:t>
            </a:r>
            <a:r>
              <a:rPr lang="en-GB" dirty="0"/>
              <a:t> folder</a:t>
            </a:r>
          </a:p>
        </p:txBody>
      </p:sp>
      <p:sp>
        <p:nvSpPr>
          <p:cNvPr id="4" name="Slide Number Placeholder 3">
            <a:extLst>
              <a:ext uri="{FF2B5EF4-FFF2-40B4-BE49-F238E27FC236}">
                <a16:creationId xmlns:a16="http://schemas.microsoft.com/office/drawing/2014/main" id="{6CBA9CFC-14B6-F51E-8DCC-78D39047461D}"/>
              </a:ext>
            </a:extLst>
          </p:cNvPr>
          <p:cNvSpPr>
            <a:spLocks noGrp="1"/>
          </p:cNvSpPr>
          <p:nvPr>
            <p:ph type="sldNum" sz="quarter" idx="4"/>
          </p:nvPr>
        </p:nvSpPr>
        <p:spPr/>
        <p:txBody>
          <a:bodyPr/>
          <a:lstStyle/>
          <a:p>
            <a:fld id="{EF892D59-8F09-EF4B-AD6D-DA609442F868}" type="slidenum">
              <a:rPr lang="en-GB" smtClean="0"/>
              <a:pPr/>
              <a:t>15</a:t>
            </a:fld>
            <a:endParaRPr lang="en-GB" dirty="0"/>
          </a:p>
        </p:txBody>
      </p:sp>
      <p:pic>
        <p:nvPicPr>
          <p:cNvPr id="6" name="Picture 5">
            <a:extLst>
              <a:ext uri="{FF2B5EF4-FFF2-40B4-BE49-F238E27FC236}">
                <a16:creationId xmlns:a16="http://schemas.microsoft.com/office/drawing/2014/main" id="{4BD6A48C-03F4-B2F5-3DC4-E22C9AE3237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225054" y="5274915"/>
            <a:ext cx="3248478" cy="813477"/>
          </a:xfrm>
          <a:prstGeom prst="rect">
            <a:avLst/>
          </a:prstGeom>
        </p:spPr>
      </p:pic>
    </p:spTree>
    <p:extLst>
      <p:ext uri="{BB962C8B-B14F-4D97-AF65-F5344CB8AC3E}">
        <p14:creationId xmlns:p14="http://schemas.microsoft.com/office/powerpoint/2010/main" val="1138396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FA21A3-9237-D23E-E86F-F43986366C4D}"/>
              </a:ext>
            </a:extLst>
          </p:cNvPr>
          <p:cNvSpPr>
            <a:spLocks noGrp="1"/>
          </p:cNvSpPr>
          <p:nvPr>
            <p:ph type="body" sz="quarter" idx="10"/>
          </p:nvPr>
        </p:nvSpPr>
        <p:spPr/>
        <p:txBody>
          <a:bodyPr/>
          <a:lstStyle/>
          <a:p>
            <a:r>
              <a:rPr lang="en-GB" dirty="0"/>
              <a:t>Overview</a:t>
            </a:r>
          </a:p>
        </p:txBody>
      </p:sp>
      <p:sp>
        <p:nvSpPr>
          <p:cNvPr id="3" name="Text Placeholder 2">
            <a:extLst>
              <a:ext uri="{FF2B5EF4-FFF2-40B4-BE49-F238E27FC236}">
                <a16:creationId xmlns:a16="http://schemas.microsoft.com/office/drawing/2014/main" id="{A271D243-6E6B-FF92-0F42-F53461F8C818}"/>
              </a:ext>
            </a:extLst>
          </p:cNvPr>
          <p:cNvSpPr>
            <a:spLocks noGrp="1"/>
          </p:cNvSpPr>
          <p:nvPr>
            <p:ph type="body" sz="quarter" idx="11"/>
          </p:nvPr>
        </p:nvSpPr>
        <p:spPr/>
        <p:txBody>
          <a:bodyPr/>
          <a:lstStyle/>
          <a:p>
            <a:r>
              <a:rPr lang="en-GB" dirty="0"/>
              <a:t>Inside this we need to create a function that returns some JSX.</a:t>
            </a:r>
          </a:p>
          <a:p>
            <a:endParaRPr lang="en-GB" dirty="0"/>
          </a:p>
          <a:p>
            <a:r>
              <a:rPr lang="en-GB" dirty="0"/>
              <a:t>This is an arrow function that renders when called. The </a:t>
            </a:r>
            <a:r>
              <a:rPr lang="en-GB" b="1" dirty="0"/>
              <a:t>return </a:t>
            </a:r>
            <a:r>
              <a:rPr lang="en-GB" dirty="0"/>
              <a:t> is what is passed to the index.html page when all components are rendered to </a:t>
            </a:r>
            <a:r>
              <a:rPr lang="en-GB" b="1" dirty="0" err="1"/>
              <a:t>main.jsx</a:t>
            </a:r>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dirty="0"/>
          </a:p>
          <a:p>
            <a:endParaRPr lang="en-GB" dirty="0"/>
          </a:p>
          <a:p>
            <a:r>
              <a:rPr lang="en-GB" dirty="0"/>
              <a:t>Don’t forget to export at the bottom – just like a JS module</a:t>
            </a:r>
          </a:p>
          <a:p>
            <a:endParaRPr lang="en-GB" b="1" dirty="0"/>
          </a:p>
          <a:p>
            <a:endParaRPr lang="en-GB" dirty="0"/>
          </a:p>
        </p:txBody>
      </p:sp>
      <p:sp>
        <p:nvSpPr>
          <p:cNvPr id="4" name="Slide Number Placeholder 3">
            <a:extLst>
              <a:ext uri="{FF2B5EF4-FFF2-40B4-BE49-F238E27FC236}">
                <a16:creationId xmlns:a16="http://schemas.microsoft.com/office/drawing/2014/main" id="{6CBA9CFC-14B6-F51E-8DCC-78D39047461D}"/>
              </a:ext>
            </a:extLst>
          </p:cNvPr>
          <p:cNvSpPr>
            <a:spLocks noGrp="1"/>
          </p:cNvSpPr>
          <p:nvPr>
            <p:ph type="sldNum" sz="quarter" idx="4"/>
          </p:nvPr>
        </p:nvSpPr>
        <p:spPr/>
        <p:txBody>
          <a:bodyPr/>
          <a:lstStyle/>
          <a:p>
            <a:fld id="{EF892D59-8F09-EF4B-AD6D-DA609442F868}" type="slidenum">
              <a:rPr lang="en-GB" smtClean="0"/>
              <a:pPr/>
              <a:t>16</a:t>
            </a:fld>
            <a:endParaRPr lang="en-GB" dirty="0"/>
          </a:p>
        </p:txBody>
      </p:sp>
      <p:pic>
        <p:nvPicPr>
          <p:cNvPr id="7" name="Picture 6">
            <a:extLst>
              <a:ext uri="{FF2B5EF4-FFF2-40B4-BE49-F238E27FC236}">
                <a16:creationId xmlns:a16="http://schemas.microsoft.com/office/drawing/2014/main" id="{21931D9B-9835-61E9-C97D-4CCAC5D7AC56}"/>
              </a:ext>
            </a:extLst>
          </p:cNvPr>
          <p:cNvPicPr>
            <a:picLocks noChangeAspect="1"/>
          </p:cNvPicPr>
          <p:nvPr/>
        </p:nvPicPr>
        <p:blipFill>
          <a:blip r:embed="rId3"/>
          <a:stretch>
            <a:fillRect/>
          </a:stretch>
        </p:blipFill>
        <p:spPr>
          <a:xfrm>
            <a:off x="6350361" y="3087460"/>
            <a:ext cx="4906060" cy="2724530"/>
          </a:xfrm>
          <a:prstGeom prst="rect">
            <a:avLst/>
          </a:prstGeom>
        </p:spPr>
      </p:pic>
    </p:spTree>
    <p:extLst>
      <p:ext uri="{BB962C8B-B14F-4D97-AF65-F5344CB8AC3E}">
        <p14:creationId xmlns:p14="http://schemas.microsoft.com/office/powerpoint/2010/main" val="1948920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FA21A3-9237-D23E-E86F-F43986366C4D}"/>
              </a:ext>
            </a:extLst>
          </p:cNvPr>
          <p:cNvSpPr>
            <a:spLocks noGrp="1"/>
          </p:cNvSpPr>
          <p:nvPr>
            <p:ph type="body" sz="quarter" idx="10"/>
          </p:nvPr>
        </p:nvSpPr>
        <p:spPr/>
        <p:txBody>
          <a:bodyPr/>
          <a:lstStyle/>
          <a:p>
            <a:r>
              <a:rPr lang="en-GB" dirty="0"/>
              <a:t>Overview</a:t>
            </a:r>
          </a:p>
        </p:txBody>
      </p:sp>
      <p:sp>
        <p:nvSpPr>
          <p:cNvPr id="3" name="Text Placeholder 2">
            <a:extLst>
              <a:ext uri="{FF2B5EF4-FFF2-40B4-BE49-F238E27FC236}">
                <a16:creationId xmlns:a16="http://schemas.microsoft.com/office/drawing/2014/main" id="{A271D243-6E6B-FF92-0F42-F53461F8C818}"/>
              </a:ext>
            </a:extLst>
          </p:cNvPr>
          <p:cNvSpPr>
            <a:spLocks noGrp="1"/>
          </p:cNvSpPr>
          <p:nvPr>
            <p:ph type="body" sz="quarter" idx="11"/>
          </p:nvPr>
        </p:nvSpPr>
        <p:spPr/>
        <p:txBody>
          <a:bodyPr/>
          <a:lstStyle/>
          <a:p>
            <a:r>
              <a:rPr lang="en-GB" dirty="0"/>
              <a:t>Inside </a:t>
            </a:r>
            <a:r>
              <a:rPr lang="en-GB" b="1" dirty="0"/>
              <a:t>App.js </a:t>
            </a:r>
            <a:r>
              <a:rPr lang="en-GB" dirty="0"/>
              <a:t>import this module at the top:</a:t>
            </a:r>
          </a:p>
          <a:p>
            <a:endParaRPr lang="en-GB" dirty="0"/>
          </a:p>
          <a:p>
            <a:endParaRPr lang="en-GB" dirty="0"/>
          </a:p>
          <a:p>
            <a:r>
              <a:rPr lang="en-GB" dirty="0"/>
              <a:t>Then call the function to be rendered, replacing the </a:t>
            </a:r>
            <a:r>
              <a:rPr lang="en-GB" b="1" dirty="0"/>
              <a:t>&lt;h1&gt; tag </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dirty="0"/>
              <a:t>Don’t forget to close the function call!</a:t>
            </a:r>
          </a:p>
          <a:p>
            <a:endParaRPr lang="en-GB" dirty="0"/>
          </a:p>
          <a:p>
            <a:endParaRPr lang="en-GB" b="1" dirty="0"/>
          </a:p>
          <a:p>
            <a:endParaRPr lang="en-GB" dirty="0"/>
          </a:p>
        </p:txBody>
      </p:sp>
      <p:sp>
        <p:nvSpPr>
          <p:cNvPr id="4" name="Slide Number Placeholder 3">
            <a:extLst>
              <a:ext uri="{FF2B5EF4-FFF2-40B4-BE49-F238E27FC236}">
                <a16:creationId xmlns:a16="http://schemas.microsoft.com/office/drawing/2014/main" id="{6CBA9CFC-14B6-F51E-8DCC-78D39047461D}"/>
              </a:ext>
            </a:extLst>
          </p:cNvPr>
          <p:cNvSpPr>
            <a:spLocks noGrp="1"/>
          </p:cNvSpPr>
          <p:nvPr>
            <p:ph type="sldNum" sz="quarter" idx="4"/>
          </p:nvPr>
        </p:nvSpPr>
        <p:spPr/>
        <p:txBody>
          <a:bodyPr/>
          <a:lstStyle/>
          <a:p>
            <a:fld id="{EF892D59-8F09-EF4B-AD6D-DA609442F868}" type="slidenum">
              <a:rPr lang="en-GB" smtClean="0"/>
              <a:pPr/>
              <a:t>17</a:t>
            </a:fld>
            <a:endParaRPr lang="en-GB" dirty="0"/>
          </a:p>
        </p:txBody>
      </p:sp>
      <p:pic>
        <p:nvPicPr>
          <p:cNvPr id="6" name="Picture 5">
            <a:extLst>
              <a:ext uri="{FF2B5EF4-FFF2-40B4-BE49-F238E27FC236}">
                <a16:creationId xmlns:a16="http://schemas.microsoft.com/office/drawing/2014/main" id="{9C4BF2CA-CDF3-4ED7-1F78-E047716B45A3}"/>
              </a:ext>
            </a:extLst>
          </p:cNvPr>
          <p:cNvPicPr>
            <a:picLocks noChangeAspect="1"/>
          </p:cNvPicPr>
          <p:nvPr/>
        </p:nvPicPr>
        <p:blipFill>
          <a:blip r:embed="rId3"/>
          <a:stretch>
            <a:fillRect/>
          </a:stretch>
        </p:blipFill>
        <p:spPr>
          <a:xfrm>
            <a:off x="6178566" y="1242034"/>
            <a:ext cx="5306165" cy="362001"/>
          </a:xfrm>
          <a:prstGeom prst="rect">
            <a:avLst/>
          </a:prstGeom>
        </p:spPr>
      </p:pic>
      <p:pic>
        <p:nvPicPr>
          <p:cNvPr id="9" name="Picture 8">
            <a:extLst>
              <a:ext uri="{FF2B5EF4-FFF2-40B4-BE49-F238E27FC236}">
                <a16:creationId xmlns:a16="http://schemas.microsoft.com/office/drawing/2014/main" id="{E8357803-07B2-4BD4-3ECD-5F0F0A96545D}"/>
              </a:ext>
            </a:extLst>
          </p:cNvPr>
          <p:cNvPicPr>
            <a:picLocks noChangeAspect="1"/>
          </p:cNvPicPr>
          <p:nvPr/>
        </p:nvPicPr>
        <p:blipFill>
          <a:blip r:embed="rId4"/>
          <a:stretch>
            <a:fillRect/>
          </a:stretch>
        </p:blipFill>
        <p:spPr>
          <a:xfrm>
            <a:off x="6178566" y="2478479"/>
            <a:ext cx="5277587" cy="3362794"/>
          </a:xfrm>
          <a:prstGeom prst="rect">
            <a:avLst/>
          </a:prstGeom>
        </p:spPr>
      </p:pic>
    </p:spTree>
    <p:extLst>
      <p:ext uri="{BB962C8B-B14F-4D97-AF65-F5344CB8AC3E}">
        <p14:creationId xmlns:p14="http://schemas.microsoft.com/office/powerpoint/2010/main" val="456442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FA21A3-9237-D23E-E86F-F43986366C4D}"/>
              </a:ext>
            </a:extLst>
          </p:cNvPr>
          <p:cNvSpPr>
            <a:spLocks noGrp="1"/>
          </p:cNvSpPr>
          <p:nvPr>
            <p:ph type="body" sz="quarter" idx="10"/>
          </p:nvPr>
        </p:nvSpPr>
        <p:spPr/>
        <p:txBody>
          <a:bodyPr/>
          <a:lstStyle/>
          <a:p>
            <a:r>
              <a:rPr lang="en-GB" dirty="0"/>
              <a:t>Overview</a:t>
            </a:r>
          </a:p>
        </p:txBody>
      </p:sp>
      <p:sp>
        <p:nvSpPr>
          <p:cNvPr id="3" name="Text Placeholder 2">
            <a:extLst>
              <a:ext uri="{FF2B5EF4-FFF2-40B4-BE49-F238E27FC236}">
                <a16:creationId xmlns:a16="http://schemas.microsoft.com/office/drawing/2014/main" id="{A271D243-6E6B-FF92-0F42-F53461F8C818}"/>
              </a:ext>
            </a:extLst>
          </p:cNvPr>
          <p:cNvSpPr>
            <a:spLocks noGrp="1"/>
          </p:cNvSpPr>
          <p:nvPr>
            <p:ph type="body" sz="quarter" idx="11"/>
          </p:nvPr>
        </p:nvSpPr>
        <p:spPr/>
        <p:txBody>
          <a:bodyPr/>
          <a:lstStyle/>
          <a:p>
            <a:r>
              <a:rPr lang="en-GB" dirty="0"/>
              <a:t>Once you save it, your webpage should re-render to this:</a:t>
            </a:r>
          </a:p>
          <a:p>
            <a:endParaRPr lang="en-GB" dirty="0"/>
          </a:p>
          <a:p>
            <a:endParaRPr lang="en-GB" dirty="0"/>
          </a:p>
          <a:p>
            <a:endParaRPr lang="en-GB" dirty="0"/>
          </a:p>
          <a:p>
            <a:endParaRPr lang="en-GB" dirty="0"/>
          </a:p>
          <a:p>
            <a:endParaRPr lang="en-GB" dirty="0"/>
          </a:p>
          <a:p>
            <a:endParaRPr lang="en-GB" dirty="0"/>
          </a:p>
          <a:p>
            <a:r>
              <a:rPr lang="en-GB" dirty="0"/>
              <a:t>All content in react should be in its own component </a:t>
            </a:r>
            <a:r>
              <a:rPr lang="en-GB" b="1" dirty="0"/>
              <a:t>.</a:t>
            </a:r>
            <a:r>
              <a:rPr lang="en-GB" b="1" dirty="0" err="1"/>
              <a:t>jsx</a:t>
            </a:r>
            <a:r>
              <a:rPr lang="en-GB" b="1" dirty="0"/>
              <a:t> </a:t>
            </a:r>
            <a:r>
              <a:rPr lang="en-GB" dirty="0"/>
              <a:t>file</a:t>
            </a:r>
          </a:p>
          <a:p>
            <a:endParaRPr lang="en-GB" dirty="0"/>
          </a:p>
          <a:p>
            <a:endParaRPr lang="en-GB" b="1" dirty="0"/>
          </a:p>
          <a:p>
            <a:endParaRPr lang="en-GB" dirty="0"/>
          </a:p>
        </p:txBody>
      </p:sp>
      <p:sp>
        <p:nvSpPr>
          <p:cNvPr id="4" name="Slide Number Placeholder 3">
            <a:extLst>
              <a:ext uri="{FF2B5EF4-FFF2-40B4-BE49-F238E27FC236}">
                <a16:creationId xmlns:a16="http://schemas.microsoft.com/office/drawing/2014/main" id="{6CBA9CFC-14B6-F51E-8DCC-78D39047461D}"/>
              </a:ext>
            </a:extLst>
          </p:cNvPr>
          <p:cNvSpPr>
            <a:spLocks noGrp="1"/>
          </p:cNvSpPr>
          <p:nvPr>
            <p:ph type="sldNum" sz="quarter" idx="4"/>
          </p:nvPr>
        </p:nvSpPr>
        <p:spPr/>
        <p:txBody>
          <a:bodyPr/>
          <a:lstStyle/>
          <a:p>
            <a:fld id="{EF892D59-8F09-EF4B-AD6D-DA609442F868}" type="slidenum">
              <a:rPr lang="en-GB" smtClean="0"/>
              <a:pPr/>
              <a:t>18</a:t>
            </a:fld>
            <a:endParaRPr lang="en-GB" dirty="0"/>
          </a:p>
        </p:txBody>
      </p:sp>
      <p:pic>
        <p:nvPicPr>
          <p:cNvPr id="7" name="Picture 6">
            <a:extLst>
              <a:ext uri="{FF2B5EF4-FFF2-40B4-BE49-F238E27FC236}">
                <a16:creationId xmlns:a16="http://schemas.microsoft.com/office/drawing/2014/main" id="{4EBCA448-7884-5C72-F371-B5832D72BA5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060" y="1562947"/>
            <a:ext cx="12192000" cy="1138008"/>
          </a:xfrm>
          <a:prstGeom prst="rect">
            <a:avLst/>
          </a:prstGeom>
        </p:spPr>
      </p:pic>
    </p:spTree>
    <p:extLst>
      <p:ext uri="{BB962C8B-B14F-4D97-AF65-F5344CB8AC3E}">
        <p14:creationId xmlns:p14="http://schemas.microsoft.com/office/powerpoint/2010/main" val="3083583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FA21A3-9237-D23E-E86F-F43986366C4D}"/>
              </a:ext>
            </a:extLst>
          </p:cNvPr>
          <p:cNvSpPr>
            <a:spLocks noGrp="1"/>
          </p:cNvSpPr>
          <p:nvPr>
            <p:ph type="body" sz="quarter" idx="10"/>
          </p:nvPr>
        </p:nvSpPr>
        <p:spPr/>
        <p:txBody>
          <a:bodyPr/>
          <a:lstStyle/>
          <a:p>
            <a:r>
              <a:rPr lang="en-GB" dirty="0"/>
              <a:t>Overview</a:t>
            </a:r>
          </a:p>
        </p:txBody>
      </p:sp>
      <p:sp>
        <p:nvSpPr>
          <p:cNvPr id="3" name="Text Placeholder 2">
            <a:extLst>
              <a:ext uri="{FF2B5EF4-FFF2-40B4-BE49-F238E27FC236}">
                <a16:creationId xmlns:a16="http://schemas.microsoft.com/office/drawing/2014/main" id="{A271D243-6E6B-FF92-0F42-F53461F8C818}"/>
              </a:ext>
            </a:extLst>
          </p:cNvPr>
          <p:cNvSpPr>
            <a:spLocks noGrp="1"/>
          </p:cNvSpPr>
          <p:nvPr>
            <p:ph type="body" sz="quarter" idx="11"/>
          </p:nvPr>
        </p:nvSpPr>
        <p:spPr/>
        <p:txBody>
          <a:bodyPr/>
          <a:lstStyle/>
          <a:p>
            <a:r>
              <a:rPr lang="en-GB" dirty="0"/>
              <a:t>More Components and more imports build our page</a:t>
            </a:r>
          </a:p>
          <a:p>
            <a:endParaRPr lang="en-GB" dirty="0"/>
          </a:p>
          <a:p>
            <a:endParaRPr lang="en-GB" b="1" dirty="0"/>
          </a:p>
          <a:p>
            <a:endParaRPr lang="en-GB" dirty="0"/>
          </a:p>
        </p:txBody>
      </p:sp>
      <p:sp>
        <p:nvSpPr>
          <p:cNvPr id="4" name="Slide Number Placeholder 3">
            <a:extLst>
              <a:ext uri="{FF2B5EF4-FFF2-40B4-BE49-F238E27FC236}">
                <a16:creationId xmlns:a16="http://schemas.microsoft.com/office/drawing/2014/main" id="{6CBA9CFC-14B6-F51E-8DCC-78D39047461D}"/>
              </a:ext>
            </a:extLst>
          </p:cNvPr>
          <p:cNvSpPr>
            <a:spLocks noGrp="1"/>
          </p:cNvSpPr>
          <p:nvPr>
            <p:ph type="sldNum" sz="quarter" idx="4"/>
          </p:nvPr>
        </p:nvSpPr>
        <p:spPr/>
        <p:txBody>
          <a:bodyPr/>
          <a:lstStyle/>
          <a:p>
            <a:fld id="{EF892D59-8F09-EF4B-AD6D-DA609442F868}" type="slidenum">
              <a:rPr lang="en-GB" smtClean="0"/>
              <a:pPr/>
              <a:t>19</a:t>
            </a:fld>
            <a:endParaRPr lang="en-GB" dirty="0"/>
          </a:p>
        </p:txBody>
      </p:sp>
      <p:pic>
        <p:nvPicPr>
          <p:cNvPr id="6" name="Picture 5">
            <a:extLst>
              <a:ext uri="{FF2B5EF4-FFF2-40B4-BE49-F238E27FC236}">
                <a16:creationId xmlns:a16="http://schemas.microsoft.com/office/drawing/2014/main" id="{4C345C28-8B84-2E22-9539-2D49A50C0521}"/>
              </a:ext>
            </a:extLst>
          </p:cNvPr>
          <p:cNvPicPr>
            <a:picLocks noChangeAspect="1"/>
          </p:cNvPicPr>
          <p:nvPr/>
        </p:nvPicPr>
        <p:blipFill>
          <a:blip r:embed="rId3"/>
          <a:stretch>
            <a:fillRect/>
          </a:stretch>
        </p:blipFill>
        <p:spPr>
          <a:xfrm>
            <a:off x="8802952" y="1127878"/>
            <a:ext cx="3238952" cy="838317"/>
          </a:xfrm>
          <a:prstGeom prst="rect">
            <a:avLst/>
          </a:prstGeom>
        </p:spPr>
      </p:pic>
      <p:pic>
        <p:nvPicPr>
          <p:cNvPr id="9" name="Picture 8">
            <a:extLst>
              <a:ext uri="{FF2B5EF4-FFF2-40B4-BE49-F238E27FC236}">
                <a16:creationId xmlns:a16="http://schemas.microsoft.com/office/drawing/2014/main" id="{2BFC51F6-8097-5222-98B7-1DFB9C4CA23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58360" y="2178684"/>
            <a:ext cx="6289184" cy="1738082"/>
          </a:xfrm>
          <a:prstGeom prst="rect">
            <a:avLst/>
          </a:prstGeom>
        </p:spPr>
      </p:pic>
      <p:pic>
        <p:nvPicPr>
          <p:cNvPr id="11" name="Picture 10">
            <a:extLst>
              <a:ext uri="{FF2B5EF4-FFF2-40B4-BE49-F238E27FC236}">
                <a16:creationId xmlns:a16="http://schemas.microsoft.com/office/drawing/2014/main" id="{848BBF58-3AB9-805E-2C4D-83CFA349EF1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72400" y="3949850"/>
            <a:ext cx="3693090" cy="2669867"/>
          </a:xfrm>
          <a:prstGeom prst="rect">
            <a:avLst/>
          </a:prstGeom>
        </p:spPr>
      </p:pic>
    </p:spTree>
    <p:extLst>
      <p:ext uri="{BB962C8B-B14F-4D97-AF65-F5344CB8AC3E}">
        <p14:creationId xmlns:p14="http://schemas.microsoft.com/office/powerpoint/2010/main" val="834634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61827" name="Rectangle 3"/>
          <p:cNvSpPr>
            <a:spLocks noChangeArrowheads="1"/>
          </p:cNvSpPr>
          <p:nvPr/>
        </p:nvSpPr>
        <p:spPr bwMode="auto">
          <a:xfrm>
            <a:off x="4648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61828" name="Rectangle 4"/>
          <p:cNvSpPr>
            <a:spLocks noChangeArrowheads="1"/>
          </p:cNvSpPr>
          <p:nvPr/>
        </p:nvSpPr>
        <p:spPr bwMode="auto">
          <a:xfrm>
            <a:off x="2238376" y="6227764"/>
            <a:ext cx="1858963"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61829" name="Rectangle 5"/>
          <p:cNvSpPr>
            <a:spLocks noChangeArrowheads="1"/>
          </p:cNvSpPr>
          <p:nvPr/>
        </p:nvSpPr>
        <p:spPr bwMode="auto">
          <a:xfrm>
            <a:off x="4648201" y="6227764"/>
            <a:ext cx="2894013"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 name="Text Placeholder 1"/>
          <p:cNvSpPr>
            <a:spLocks noGrp="1"/>
          </p:cNvSpPr>
          <p:nvPr>
            <p:ph type="body" sz="quarter" idx="10"/>
          </p:nvPr>
        </p:nvSpPr>
        <p:spPr>
          <a:xfrm>
            <a:off x="527024" y="34251"/>
            <a:ext cx="3694112" cy="2415566"/>
          </a:xfrm>
        </p:spPr>
        <p:txBody>
          <a:bodyPr/>
          <a:lstStyle/>
          <a:p>
            <a:r>
              <a:rPr lang="en-GB" dirty="0"/>
              <a:t>OBJECTIVES</a:t>
            </a:r>
            <a:endParaRPr lang="en-IN" dirty="0"/>
          </a:p>
        </p:txBody>
      </p:sp>
      <p:sp>
        <p:nvSpPr>
          <p:cNvPr id="3" name="Text Placeholder 2"/>
          <p:cNvSpPr>
            <a:spLocks noGrp="1"/>
          </p:cNvSpPr>
          <p:nvPr>
            <p:ph type="body" sz="quarter" idx="11"/>
          </p:nvPr>
        </p:nvSpPr>
        <p:spPr>
          <a:xfrm>
            <a:off x="6096000" y="579549"/>
            <a:ext cx="5720371" cy="5899039"/>
          </a:xfrm>
        </p:spPr>
        <p:txBody>
          <a:bodyPr/>
          <a:lstStyle/>
          <a:p>
            <a:pPr>
              <a:lnSpc>
                <a:spcPct val="150000"/>
              </a:lnSpc>
            </a:pPr>
            <a:r>
              <a:rPr lang="en-GB" b="1" dirty="0"/>
              <a:t>In this module, you will</a:t>
            </a:r>
            <a:endParaRPr lang="en-GB" dirty="0"/>
          </a:p>
          <a:p>
            <a:pPr marL="342900" indent="-342900">
              <a:lnSpc>
                <a:spcPct val="150000"/>
              </a:lnSpc>
              <a:buChar char="•"/>
            </a:pPr>
            <a:r>
              <a:rPr lang="en-GB" dirty="0"/>
              <a:t>Be introduced to the new way of creating react apps</a:t>
            </a:r>
          </a:p>
          <a:p>
            <a:pPr marL="342900" indent="-342900">
              <a:lnSpc>
                <a:spcPct val="150000"/>
              </a:lnSpc>
              <a:buChar char="•"/>
            </a:pPr>
            <a:r>
              <a:rPr lang="en-GB" dirty="0"/>
              <a:t>Consider key concepts including JSX, props and the component lifecycle</a:t>
            </a:r>
          </a:p>
          <a:p>
            <a:pPr marL="342900" indent="-342900">
              <a:lnSpc>
                <a:spcPct val="150000"/>
              </a:lnSpc>
              <a:buChar char="•"/>
            </a:pPr>
            <a:r>
              <a:rPr lang="en-GB" dirty="0"/>
              <a:t>Create and render components</a:t>
            </a:r>
          </a:p>
          <a:p>
            <a:pPr marL="342900" indent="-342900">
              <a:lnSpc>
                <a:spcPct val="150000"/>
              </a:lnSpc>
              <a:buChar char="•"/>
            </a:pPr>
            <a:r>
              <a:rPr lang="en-GB" dirty="0"/>
              <a:t>Discuss how to organize components for best practices such as component naming and separation of concerns</a:t>
            </a:r>
          </a:p>
          <a:p>
            <a:pPr marL="342900" indent="-342900">
              <a:lnSpc>
                <a:spcPct val="150000"/>
              </a:lnSpc>
              <a:buChar char="•"/>
            </a:pPr>
            <a:r>
              <a:rPr lang="en-GB" dirty="0"/>
              <a:t>Create a logical hierarchy of components</a:t>
            </a:r>
          </a:p>
          <a:p>
            <a:endParaRPr lang="en-IN" dirty="0"/>
          </a:p>
          <a:p>
            <a:endParaRPr lang="en-IN" dirty="0"/>
          </a:p>
          <a:p>
            <a:endParaRPr lang="en-IN" dirty="0"/>
          </a:p>
        </p:txBody>
      </p:sp>
    </p:spTree>
    <p:extLst>
      <p:ext uri="{BB962C8B-B14F-4D97-AF65-F5344CB8AC3E}">
        <p14:creationId xmlns:p14="http://schemas.microsoft.com/office/powerpoint/2010/main" val="17549216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BA9CFC-14B6-F51E-8DCC-78D39047461D}"/>
              </a:ext>
            </a:extLst>
          </p:cNvPr>
          <p:cNvSpPr>
            <a:spLocks noGrp="1"/>
          </p:cNvSpPr>
          <p:nvPr>
            <p:ph type="sldNum" sz="quarter" idx="4"/>
          </p:nvPr>
        </p:nvSpPr>
        <p:spPr/>
        <p:txBody>
          <a:bodyPr/>
          <a:lstStyle/>
          <a:p>
            <a:fld id="{EF892D59-8F09-EF4B-AD6D-DA609442F868}" type="slidenum">
              <a:rPr lang="en-GB" smtClean="0"/>
              <a:pPr/>
              <a:t>20</a:t>
            </a:fld>
            <a:endParaRPr lang="en-GB" dirty="0"/>
          </a:p>
        </p:txBody>
      </p:sp>
      <p:sp>
        <p:nvSpPr>
          <p:cNvPr id="2" name="Text Placeholder 1">
            <a:extLst>
              <a:ext uri="{FF2B5EF4-FFF2-40B4-BE49-F238E27FC236}">
                <a16:creationId xmlns:a16="http://schemas.microsoft.com/office/drawing/2014/main" id="{9CFA21A3-9237-D23E-E86F-F43986366C4D}"/>
              </a:ext>
            </a:extLst>
          </p:cNvPr>
          <p:cNvSpPr>
            <a:spLocks noGrp="1"/>
          </p:cNvSpPr>
          <p:nvPr>
            <p:ph type="body" sz="quarter" idx="10"/>
          </p:nvPr>
        </p:nvSpPr>
        <p:spPr/>
        <p:txBody>
          <a:bodyPr/>
          <a:lstStyle/>
          <a:p>
            <a:r>
              <a:rPr lang="en-GB" dirty="0"/>
              <a:t>Overview</a:t>
            </a:r>
          </a:p>
        </p:txBody>
      </p:sp>
      <p:sp>
        <p:nvSpPr>
          <p:cNvPr id="3" name="Text Placeholder 2">
            <a:extLst>
              <a:ext uri="{FF2B5EF4-FFF2-40B4-BE49-F238E27FC236}">
                <a16:creationId xmlns:a16="http://schemas.microsoft.com/office/drawing/2014/main" id="{A271D243-6E6B-FF92-0F42-F53461F8C818}"/>
              </a:ext>
            </a:extLst>
          </p:cNvPr>
          <p:cNvSpPr>
            <a:spLocks noGrp="1"/>
          </p:cNvSpPr>
          <p:nvPr>
            <p:ph type="body" sz="quarter" idx="4294967295"/>
          </p:nvPr>
        </p:nvSpPr>
        <p:spPr>
          <a:xfrm>
            <a:off x="6473825" y="579438"/>
            <a:ext cx="5718175" cy="5899150"/>
          </a:xfrm>
        </p:spPr>
        <p:txBody>
          <a:bodyPr/>
          <a:lstStyle/>
          <a:p>
            <a:endParaRPr lang="en-GB" dirty="0"/>
          </a:p>
          <a:p>
            <a:endParaRPr lang="en-GB" b="1" dirty="0"/>
          </a:p>
          <a:p>
            <a:endParaRPr lang="en-GB" dirty="0"/>
          </a:p>
        </p:txBody>
      </p:sp>
      <p:pic>
        <p:nvPicPr>
          <p:cNvPr id="7" name="Picture 6">
            <a:extLst>
              <a:ext uri="{FF2B5EF4-FFF2-40B4-BE49-F238E27FC236}">
                <a16:creationId xmlns:a16="http://schemas.microsoft.com/office/drawing/2014/main" id="{F4B36EAA-56B8-13FE-9167-01C7D8F42E2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088726"/>
            <a:ext cx="12192000" cy="2565019"/>
          </a:xfrm>
          <a:prstGeom prst="rect">
            <a:avLst/>
          </a:prstGeom>
        </p:spPr>
      </p:pic>
    </p:spTree>
    <p:extLst>
      <p:ext uri="{BB962C8B-B14F-4D97-AF65-F5344CB8AC3E}">
        <p14:creationId xmlns:p14="http://schemas.microsoft.com/office/powerpoint/2010/main" val="2674872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24C525-1748-FD15-B77E-85D74C662583}"/>
              </a:ext>
            </a:extLst>
          </p:cNvPr>
          <p:cNvSpPr>
            <a:spLocks noGrp="1"/>
          </p:cNvSpPr>
          <p:nvPr>
            <p:ph type="ctrTitle"/>
          </p:nvPr>
        </p:nvSpPr>
        <p:spPr>
          <a:xfrm>
            <a:off x="376238" y="3078606"/>
            <a:ext cx="5627171" cy="1682133"/>
          </a:xfrm>
        </p:spPr>
        <p:txBody>
          <a:bodyPr/>
          <a:lstStyle/>
          <a:p>
            <a:r>
              <a:rPr lang="en-GB" dirty="0"/>
              <a:t>Embedding Dynamic content  in JSX</a:t>
            </a:r>
          </a:p>
        </p:txBody>
      </p:sp>
    </p:spTree>
    <p:extLst>
      <p:ext uri="{BB962C8B-B14F-4D97-AF65-F5344CB8AC3E}">
        <p14:creationId xmlns:p14="http://schemas.microsoft.com/office/powerpoint/2010/main" val="868660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F4B643-F661-FBF8-6A11-34316CF4A9C2}"/>
              </a:ext>
            </a:extLst>
          </p:cNvPr>
          <p:cNvSpPr>
            <a:spLocks noGrp="1"/>
          </p:cNvSpPr>
          <p:nvPr>
            <p:ph type="body" sz="quarter" idx="10"/>
          </p:nvPr>
        </p:nvSpPr>
        <p:spPr>
          <a:xfrm>
            <a:off x="246561" y="1233026"/>
            <a:ext cx="3655588" cy="2751998"/>
          </a:xfrm>
        </p:spPr>
        <p:txBody>
          <a:bodyPr/>
          <a:lstStyle/>
          <a:p>
            <a:r>
              <a:rPr lang="en-GB" dirty="0"/>
              <a:t>Expressions</a:t>
            </a:r>
          </a:p>
        </p:txBody>
      </p:sp>
      <p:sp>
        <p:nvSpPr>
          <p:cNvPr id="3" name="Text Placeholder 2">
            <a:extLst>
              <a:ext uri="{FF2B5EF4-FFF2-40B4-BE49-F238E27FC236}">
                <a16:creationId xmlns:a16="http://schemas.microsoft.com/office/drawing/2014/main" id="{21DFBA57-2A23-073A-9B7C-50CA7169F380}"/>
              </a:ext>
            </a:extLst>
          </p:cNvPr>
          <p:cNvSpPr>
            <a:spLocks noGrp="1"/>
          </p:cNvSpPr>
          <p:nvPr>
            <p:ph type="body" sz="quarter" idx="15"/>
          </p:nvPr>
        </p:nvSpPr>
        <p:spPr>
          <a:xfrm>
            <a:off x="4835699" y="1041640"/>
            <a:ext cx="6908301" cy="4094163"/>
          </a:xfrm>
        </p:spPr>
        <p:txBody>
          <a:bodyPr/>
          <a:lstStyle/>
          <a:p>
            <a:r>
              <a:rPr lang="en-GB" dirty="0"/>
              <a:t>One of the major benefits of using react and JavaScript is the ability to have variables and content which are dynamic</a:t>
            </a:r>
          </a:p>
          <a:p>
            <a:endParaRPr lang="en-GB" dirty="0"/>
          </a:p>
          <a:p>
            <a:r>
              <a:rPr lang="en-GB" dirty="0"/>
              <a:t>You will remember that in JS, we can assign a </a:t>
            </a:r>
            <a:r>
              <a:rPr lang="en-GB" dirty="0" err="1"/>
              <a:t>const</a:t>
            </a:r>
            <a:r>
              <a:rPr lang="en-GB" dirty="0"/>
              <a:t> or let and then use that value in expressions { } within the code block.</a:t>
            </a:r>
          </a:p>
          <a:p>
            <a:endParaRPr lang="en-GB" dirty="0"/>
          </a:p>
          <a:p>
            <a:r>
              <a:rPr lang="en-GB" dirty="0"/>
              <a:t>Variables and constants are usually created above the return and then used in the return itself</a:t>
            </a:r>
          </a:p>
        </p:txBody>
      </p:sp>
    </p:spTree>
    <p:extLst>
      <p:ext uri="{BB962C8B-B14F-4D97-AF65-F5344CB8AC3E}">
        <p14:creationId xmlns:p14="http://schemas.microsoft.com/office/powerpoint/2010/main" val="898695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F4B643-F661-FBF8-6A11-34316CF4A9C2}"/>
              </a:ext>
            </a:extLst>
          </p:cNvPr>
          <p:cNvSpPr>
            <a:spLocks noGrp="1"/>
          </p:cNvSpPr>
          <p:nvPr>
            <p:ph type="body" sz="quarter" idx="10"/>
          </p:nvPr>
        </p:nvSpPr>
        <p:spPr>
          <a:xfrm>
            <a:off x="246561" y="1233026"/>
            <a:ext cx="3655588" cy="2751998"/>
          </a:xfrm>
        </p:spPr>
        <p:txBody>
          <a:bodyPr/>
          <a:lstStyle/>
          <a:p>
            <a:r>
              <a:rPr lang="en-GB" dirty="0"/>
              <a:t>Expressions</a:t>
            </a:r>
          </a:p>
        </p:txBody>
      </p:sp>
      <p:sp>
        <p:nvSpPr>
          <p:cNvPr id="3" name="Text Placeholder 2">
            <a:extLst>
              <a:ext uri="{FF2B5EF4-FFF2-40B4-BE49-F238E27FC236}">
                <a16:creationId xmlns:a16="http://schemas.microsoft.com/office/drawing/2014/main" id="{21DFBA57-2A23-073A-9B7C-50CA7169F380}"/>
              </a:ext>
            </a:extLst>
          </p:cNvPr>
          <p:cNvSpPr>
            <a:spLocks noGrp="1"/>
          </p:cNvSpPr>
          <p:nvPr>
            <p:ph type="body" sz="quarter" idx="15"/>
          </p:nvPr>
        </p:nvSpPr>
        <p:spPr>
          <a:xfrm>
            <a:off x="4835699" y="1041640"/>
            <a:ext cx="6908301" cy="4094163"/>
          </a:xfrm>
        </p:spPr>
        <p:txBody>
          <a:bodyPr/>
          <a:lstStyle/>
          <a:p>
            <a:r>
              <a:rPr lang="en-GB" dirty="0"/>
              <a:t>This will render the value of the constant above in the return. It also works with numbers</a:t>
            </a:r>
          </a:p>
        </p:txBody>
      </p:sp>
      <p:pic>
        <p:nvPicPr>
          <p:cNvPr id="7" name="Picture 6">
            <a:extLst>
              <a:ext uri="{FF2B5EF4-FFF2-40B4-BE49-F238E27FC236}">
                <a16:creationId xmlns:a16="http://schemas.microsoft.com/office/drawing/2014/main" id="{04A13AB8-A64A-A9EE-8039-0CF8D6335AFF}"/>
              </a:ext>
            </a:extLst>
          </p:cNvPr>
          <p:cNvPicPr>
            <a:picLocks noChangeAspect="1"/>
          </p:cNvPicPr>
          <p:nvPr/>
        </p:nvPicPr>
        <p:blipFill>
          <a:blip r:embed="rId2"/>
          <a:stretch>
            <a:fillRect/>
          </a:stretch>
        </p:blipFill>
        <p:spPr>
          <a:xfrm>
            <a:off x="5069949" y="2008653"/>
            <a:ext cx="6439799" cy="3372321"/>
          </a:xfrm>
          <a:prstGeom prst="rect">
            <a:avLst/>
          </a:prstGeom>
        </p:spPr>
      </p:pic>
      <p:pic>
        <p:nvPicPr>
          <p:cNvPr id="9" name="Picture 8">
            <a:extLst>
              <a:ext uri="{FF2B5EF4-FFF2-40B4-BE49-F238E27FC236}">
                <a16:creationId xmlns:a16="http://schemas.microsoft.com/office/drawing/2014/main" id="{B37F3AE8-27B6-4E03-C86A-9E9E6E1A8361}"/>
              </a:ext>
            </a:extLst>
          </p:cNvPr>
          <p:cNvPicPr>
            <a:picLocks noChangeAspect="1"/>
          </p:cNvPicPr>
          <p:nvPr/>
        </p:nvPicPr>
        <p:blipFill>
          <a:blip r:embed="rId3"/>
          <a:stretch>
            <a:fillRect/>
          </a:stretch>
        </p:blipFill>
        <p:spPr>
          <a:xfrm>
            <a:off x="4186575" y="5507420"/>
            <a:ext cx="7859222" cy="1190791"/>
          </a:xfrm>
          <a:prstGeom prst="rect">
            <a:avLst/>
          </a:prstGeom>
        </p:spPr>
      </p:pic>
    </p:spTree>
    <p:extLst>
      <p:ext uri="{BB962C8B-B14F-4D97-AF65-F5344CB8AC3E}">
        <p14:creationId xmlns:p14="http://schemas.microsoft.com/office/powerpoint/2010/main" val="3005163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F4B643-F661-FBF8-6A11-34316CF4A9C2}"/>
              </a:ext>
            </a:extLst>
          </p:cNvPr>
          <p:cNvSpPr>
            <a:spLocks noGrp="1"/>
          </p:cNvSpPr>
          <p:nvPr>
            <p:ph type="body" sz="quarter" idx="10"/>
          </p:nvPr>
        </p:nvSpPr>
        <p:spPr>
          <a:xfrm>
            <a:off x="246561" y="1233026"/>
            <a:ext cx="3655588" cy="2751998"/>
          </a:xfrm>
        </p:spPr>
        <p:txBody>
          <a:bodyPr/>
          <a:lstStyle/>
          <a:p>
            <a:r>
              <a:rPr lang="en-GB" dirty="0"/>
              <a:t>Expressions</a:t>
            </a:r>
          </a:p>
        </p:txBody>
      </p:sp>
      <p:sp>
        <p:nvSpPr>
          <p:cNvPr id="3" name="Text Placeholder 2">
            <a:extLst>
              <a:ext uri="{FF2B5EF4-FFF2-40B4-BE49-F238E27FC236}">
                <a16:creationId xmlns:a16="http://schemas.microsoft.com/office/drawing/2014/main" id="{21DFBA57-2A23-073A-9B7C-50CA7169F380}"/>
              </a:ext>
            </a:extLst>
          </p:cNvPr>
          <p:cNvSpPr>
            <a:spLocks noGrp="1"/>
          </p:cNvSpPr>
          <p:nvPr>
            <p:ph type="body" sz="quarter" idx="15"/>
          </p:nvPr>
        </p:nvSpPr>
        <p:spPr>
          <a:xfrm>
            <a:off x="4835699" y="1041640"/>
            <a:ext cx="6908301" cy="4094163"/>
          </a:xfrm>
        </p:spPr>
        <p:txBody>
          <a:bodyPr/>
          <a:lstStyle/>
          <a:p>
            <a:r>
              <a:rPr lang="en-GB" dirty="0"/>
              <a:t>Like other Expressions, you can perform calculations within the curly braces.</a:t>
            </a:r>
          </a:p>
        </p:txBody>
      </p:sp>
      <p:pic>
        <p:nvPicPr>
          <p:cNvPr id="5" name="Picture 4">
            <a:extLst>
              <a:ext uri="{FF2B5EF4-FFF2-40B4-BE49-F238E27FC236}">
                <a16:creationId xmlns:a16="http://schemas.microsoft.com/office/drawing/2014/main" id="{5F7ADB40-1F12-A390-49E5-A2CC7E0E87EE}"/>
              </a:ext>
            </a:extLst>
          </p:cNvPr>
          <p:cNvPicPr>
            <a:picLocks noChangeAspect="1"/>
          </p:cNvPicPr>
          <p:nvPr/>
        </p:nvPicPr>
        <p:blipFill>
          <a:blip r:embed="rId2"/>
          <a:stretch>
            <a:fillRect/>
          </a:stretch>
        </p:blipFill>
        <p:spPr>
          <a:xfrm>
            <a:off x="5508366" y="1755089"/>
            <a:ext cx="5811061" cy="3410426"/>
          </a:xfrm>
          <a:prstGeom prst="rect">
            <a:avLst/>
          </a:prstGeom>
        </p:spPr>
      </p:pic>
      <p:pic>
        <p:nvPicPr>
          <p:cNvPr id="8" name="Picture 7">
            <a:extLst>
              <a:ext uri="{FF2B5EF4-FFF2-40B4-BE49-F238E27FC236}">
                <a16:creationId xmlns:a16="http://schemas.microsoft.com/office/drawing/2014/main" id="{77E6D2E2-CF4C-B989-50A9-010DB8617EB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35699" y="5304334"/>
            <a:ext cx="7129470" cy="1318569"/>
          </a:xfrm>
          <a:prstGeom prst="rect">
            <a:avLst/>
          </a:prstGeom>
        </p:spPr>
      </p:pic>
    </p:spTree>
    <p:extLst>
      <p:ext uri="{BB962C8B-B14F-4D97-AF65-F5344CB8AC3E}">
        <p14:creationId xmlns:p14="http://schemas.microsoft.com/office/powerpoint/2010/main" val="3546761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FA21A3-9237-D23E-E86F-F43986366C4D}"/>
              </a:ext>
            </a:extLst>
          </p:cNvPr>
          <p:cNvSpPr>
            <a:spLocks noGrp="1"/>
          </p:cNvSpPr>
          <p:nvPr>
            <p:ph type="body" sz="quarter" idx="10"/>
          </p:nvPr>
        </p:nvSpPr>
        <p:spPr/>
        <p:txBody>
          <a:bodyPr/>
          <a:lstStyle/>
          <a:p>
            <a:r>
              <a:rPr lang="en-GB" dirty="0"/>
              <a:t>Pure components</a:t>
            </a:r>
          </a:p>
        </p:txBody>
      </p:sp>
      <p:sp>
        <p:nvSpPr>
          <p:cNvPr id="3" name="Text Placeholder 2">
            <a:extLst>
              <a:ext uri="{FF2B5EF4-FFF2-40B4-BE49-F238E27FC236}">
                <a16:creationId xmlns:a16="http://schemas.microsoft.com/office/drawing/2014/main" id="{A271D243-6E6B-FF92-0F42-F53461F8C818}"/>
              </a:ext>
            </a:extLst>
          </p:cNvPr>
          <p:cNvSpPr>
            <a:spLocks noGrp="1"/>
          </p:cNvSpPr>
          <p:nvPr>
            <p:ph type="body" sz="quarter" idx="11"/>
          </p:nvPr>
        </p:nvSpPr>
        <p:spPr/>
        <p:txBody>
          <a:bodyPr/>
          <a:lstStyle/>
          <a:p>
            <a:r>
              <a:rPr lang="en-GB" dirty="0"/>
              <a:t>It is very good practice to create your components as pure. That is they:</a:t>
            </a:r>
          </a:p>
          <a:p>
            <a:endParaRPr lang="en-GB" dirty="0"/>
          </a:p>
          <a:p>
            <a:pPr marL="457200" indent="-457200">
              <a:buAutoNum type="arabicParenR"/>
            </a:pPr>
            <a:r>
              <a:rPr lang="en-GB" dirty="0"/>
              <a:t>Does not change any object or variable that existed before it was called</a:t>
            </a:r>
          </a:p>
          <a:p>
            <a:pPr marL="457200" indent="-457200">
              <a:buAutoNum type="arabicParenR"/>
            </a:pPr>
            <a:endParaRPr lang="en-GB" dirty="0"/>
          </a:p>
          <a:p>
            <a:pPr marL="457200" indent="-457200">
              <a:buAutoNum type="arabicParenR"/>
            </a:pPr>
            <a:r>
              <a:rPr lang="en-GB" dirty="0"/>
              <a:t>Given the same inputs, always returns the same result</a:t>
            </a:r>
          </a:p>
          <a:p>
            <a:endParaRPr lang="en-GB" dirty="0"/>
          </a:p>
          <a:p>
            <a:r>
              <a:rPr lang="en-GB" dirty="0"/>
              <a:t>Following this simple rule will avoid hugely unpredictable bugs and unexpected behaviour as your codebase gets larger and more complex</a:t>
            </a:r>
          </a:p>
          <a:p>
            <a:endParaRPr lang="en-GB" dirty="0"/>
          </a:p>
          <a:p>
            <a:r>
              <a:rPr lang="en-GB" dirty="0"/>
              <a:t>Easy to make mistakes….</a:t>
            </a:r>
          </a:p>
        </p:txBody>
      </p:sp>
      <p:sp>
        <p:nvSpPr>
          <p:cNvPr id="4" name="Slide Number Placeholder 3">
            <a:extLst>
              <a:ext uri="{FF2B5EF4-FFF2-40B4-BE49-F238E27FC236}">
                <a16:creationId xmlns:a16="http://schemas.microsoft.com/office/drawing/2014/main" id="{6CBA9CFC-14B6-F51E-8DCC-78D39047461D}"/>
              </a:ext>
            </a:extLst>
          </p:cNvPr>
          <p:cNvSpPr>
            <a:spLocks noGrp="1"/>
          </p:cNvSpPr>
          <p:nvPr>
            <p:ph type="sldNum" sz="quarter" idx="4"/>
          </p:nvPr>
        </p:nvSpPr>
        <p:spPr/>
        <p:txBody>
          <a:bodyPr/>
          <a:lstStyle/>
          <a:p>
            <a:fld id="{EF892D59-8F09-EF4B-AD6D-DA609442F868}" type="slidenum">
              <a:rPr lang="en-GB" smtClean="0"/>
              <a:pPr/>
              <a:t>25</a:t>
            </a:fld>
            <a:endParaRPr lang="en-GB" dirty="0"/>
          </a:p>
        </p:txBody>
      </p:sp>
    </p:spTree>
    <p:extLst>
      <p:ext uri="{BB962C8B-B14F-4D97-AF65-F5344CB8AC3E}">
        <p14:creationId xmlns:p14="http://schemas.microsoft.com/office/powerpoint/2010/main" val="952509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FA21A3-9237-D23E-E86F-F43986366C4D}"/>
              </a:ext>
            </a:extLst>
          </p:cNvPr>
          <p:cNvSpPr>
            <a:spLocks noGrp="1"/>
          </p:cNvSpPr>
          <p:nvPr>
            <p:ph type="body" sz="quarter" idx="10"/>
          </p:nvPr>
        </p:nvSpPr>
        <p:spPr/>
        <p:txBody>
          <a:bodyPr/>
          <a:lstStyle/>
          <a:p>
            <a:r>
              <a:rPr lang="en-GB" dirty="0"/>
              <a:t>Pure components</a:t>
            </a:r>
          </a:p>
        </p:txBody>
      </p:sp>
      <p:sp>
        <p:nvSpPr>
          <p:cNvPr id="3" name="Text Placeholder 2">
            <a:extLst>
              <a:ext uri="{FF2B5EF4-FFF2-40B4-BE49-F238E27FC236}">
                <a16:creationId xmlns:a16="http://schemas.microsoft.com/office/drawing/2014/main" id="{A271D243-6E6B-FF92-0F42-F53461F8C818}"/>
              </a:ext>
            </a:extLst>
          </p:cNvPr>
          <p:cNvSpPr>
            <a:spLocks noGrp="1"/>
          </p:cNvSpPr>
          <p:nvPr>
            <p:ph type="body" sz="quarter" idx="11"/>
          </p:nvPr>
        </p:nvSpPr>
        <p:spPr/>
        <p:txBody>
          <a:bodyPr/>
          <a:lstStyle/>
          <a:p>
            <a:r>
              <a:rPr lang="en-GB" dirty="0"/>
              <a:t>Here is a component that changes the value of an external variable</a:t>
            </a:r>
          </a:p>
        </p:txBody>
      </p:sp>
      <p:sp>
        <p:nvSpPr>
          <p:cNvPr id="4" name="Slide Number Placeholder 3">
            <a:extLst>
              <a:ext uri="{FF2B5EF4-FFF2-40B4-BE49-F238E27FC236}">
                <a16:creationId xmlns:a16="http://schemas.microsoft.com/office/drawing/2014/main" id="{6CBA9CFC-14B6-F51E-8DCC-78D39047461D}"/>
              </a:ext>
            </a:extLst>
          </p:cNvPr>
          <p:cNvSpPr>
            <a:spLocks noGrp="1"/>
          </p:cNvSpPr>
          <p:nvPr>
            <p:ph type="sldNum" sz="quarter" idx="4"/>
          </p:nvPr>
        </p:nvSpPr>
        <p:spPr/>
        <p:txBody>
          <a:bodyPr/>
          <a:lstStyle/>
          <a:p>
            <a:fld id="{EF892D59-8F09-EF4B-AD6D-DA609442F868}" type="slidenum">
              <a:rPr lang="en-GB" smtClean="0"/>
              <a:pPr/>
              <a:t>26</a:t>
            </a:fld>
            <a:endParaRPr lang="en-GB" dirty="0"/>
          </a:p>
        </p:txBody>
      </p:sp>
      <p:pic>
        <p:nvPicPr>
          <p:cNvPr id="6" name="Picture 5">
            <a:extLst>
              <a:ext uri="{FF2B5EF4-FFF2-40B4-BE49-F238E27FC236}">
                <a16:creationId xmlns:a16="http://schemas.microsoft.com/office/drawing/2014/main" id="{8A0AF776-02E0-7780-805B-C6D350327F24}"/>
              </a:ext>
            </a:extLst>
          </p:cNvPr>
          <p:cNvPicPr>
            <a:picLocks noChangeAspect="1"/>
          </p:cNvPicPr>
          <p:nvPr/>
        </p:nvPicPr>
        <p:blipFill>
          <a:blip r:embed="rId3"/>
          <a:stretch>
            <a:fillRect/>
          </a:stretch>
        </p:blipFill>
        <p:spPr>
          <a:xfrm>
            <a:off x="6093855" y="1412855"/>
            <a:ext cx="4694703" cy="4565067"/>
          </a:xfrm>
          <a:prstGeom prst="rect">
            <a:avLst/>
          </a:prstGeom>
        </p:spPr>
      </p:pic>
      <p:pic>
        <p:nvPicPr>
          <p:cNvPr id="8" name="Picture 7">
            <a:extLst>
              <a:ext uri="{FF2B5EF4-FFF2-40B4-BE49-F238E27FC236}">
                <a16:creationId xmlns:a16="http://schemas.microsoft.com/office/drawing/2014/main" id="{52D1DAFB-84C3-7FA9-AE86-731172307ED1}"/>
              </a:ext>
            </a:extLst>
          </p:cNvPr>
          <p:cNvPicPr>
            <a:picLocks noChangeAspect="1"/>
          </p:cNvPicPr>
          <p:nvPr/>
        </p:nvPicPr>
        <p:blipFill>
          <a:blip r:embed="rId4"/>
          <a:stretch>
            <a:fillRect/>
          </a:stretch>
        </p:blipFill>
        <p:spPr>
          <a:xfrm>
            <a:off x="7747384" y="4184769"/>
            <a:ext cx="3901778" cy="2293819"/>
          </a:xfrm>
          <a:prstGeom prst="rect">
            <a:avLst/>
          </a:prstGeom>
        </p:spPr>
      </p:pic>
    </p:spTree>
    <p:extLst>
      <p:ext uri="{BB962C8B-B14F-4D97-AF65-F5344CB8AC3E}">
        <p14:creationId xmlns:p14="http://schemas.microsoft.com/office/powerpoint/2010/main" val="3665345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FA21A3-9237-D23E-E86F-F43986366C4D}"/>
              </a:ext>
            </a:extLst>
          </p:cNvPr>
          <p:cNvSpPr>
            <a:spLocks noGrp="1"/>
          </p:cNvSpPr>
          <p:nvPr>
            <p:ph type="body" sz="quarter" idx="10"/>
          </p:nvPr>
        </p:nvSpPr>
        <p:spPr/>
        <p:txBody>
          <a:bodyPr/>
          <a:lstStyle/>
          <a:p>
            <a:r>
              <a:rPr lang="en-GB" dirty="0"/>
              <a:t>Pure components</a:t>
            </a:r>
          </a:p>
        </p:txBody>
      </p:sp>
      <p:sp>
        <p:nvSpPr>
          <p:cNvPr id="3" name="Text Placeholder 2">
            <a:extLst>
              <a:ext uri="{FF2B5EF4-FFF2-40B4-BE49-F238E27FC236}">
                <a16:creationId xmlns:a16="http://schemas.microsoft.com/office/drawing/2014/main" id="{A271D243-6E6B-FF92-0F42-F53461F8C818}"/>
              </a:ext>
            </a:extLst>
          </p:cNvPr>
          <p:cNvSpPr>
            <a:spLocks noGrp="1"/>
          </p:cNvSpPr>
          <p:nvPr>
            <p:ph type="body" sz="quarter" idx="11"/>
          </p:nvPr>
        </p:nvSpPr>
        <p:spPr/>
        <p:txBody>
          <a:bodyPr/>
          <a:lstStyle/>
          <a:p>
            <a:r>
              <a:rPr lang="en-GB" dirty="0"/>
              <a:t>Passing ‘guest’ as a prop fixes this component issue</a:t>
            </a:r>
          </a:p>
        </p:txBody>
      </p:sp>
      <p:sp>
        <p:nvSpPr>
          <p:cNvPr id="4" name="Slide Number Placeholder 3">
            <a:extLst>
              <a:ext uri="{FF2B5EF4-FFF2-40B4-BE49-F238E27FC236}">
                <a16:creationId xmlns:a16="http://schemas.microsoft.com/office/drawing/2014/main" id="{6CBA9CFC-14B6-F51E-8DCC-78D39047461D}"/>
              </a:ext>
            </a:extLst>
          </p:cNvPr>
          <p:cNvSpPr>
            <a:spLocks noGrp="1"/>
          </p:cNvSpPr>
          <p:nvPr>
            <p:ph type="sldNum" sz="quarter" idx="4"/>
          </p:nvPr>
        </p:nvSpPr>
        <p:spPr/>
        <p:txBody>
          <a:bodyPr/>
          <a:lstStyle/>
          <a:p>
            <a:fld id="{EF892D59-8F09-EF4B-AD6D-DA609442F868}" type="slidenum">
              <a:rPr lang="en-GB" smtClean="0"/>
              <a:pPr/>
              <a:t>27</a:t>
            </a:fld>
            <a:endParaRPr lang="en-GB" dirty="0"/>
          </a:p>
        </p:txBody>
      </p:sp>
      <p:pic>
        <p:nvPicPr>
          <p:cNvPr id="7" name="Picture 6">
            <a:extLst>
              <a:ext uri="{FF2B5EF4-FFF2-40B4-BE49-F238E27FC236}">
                <a16:creationId xmlns:a16="http://schemas.microsoft.com/office/drawing/2014/main" id="{C368A154-FC0E-5761-6D3A-CB2EBC0507BF}"/>
              </a:ext>
            </a:extLst>
          </p:cNvPr>
          <p:cNvPicPr>
            <a:picLocks noChangeAspect="1"/>
          </p:cNvPicPr>
          <p:nvPr/>
        </p:nvPicPr>
        <p:blipFill>
          <a:blip r:embed="rId3"/>
          <a:stretch>
            <a:fillRect/>
          </a:stretch>
        </p:blipFill>
        <p:spPr>
          <a:xfrm>
            <a:off x="5907042" y="1321545"/>
            <a:ext cx="5696667" cy="4155854"/>
          </a:xfrm>
          <a:prstGeom prst="rect">
            <a:avLst/>
          </a:prstGeom>
        </p:spPr>
      </p:pic>
      <p:pic>
        <p:nvPicPr>
          <p:cNvPr id="10" name="Picture 9">
            <a:extLst>
              <a:ext uri="{FF2B5EF4-FFF2-40B4-BE49-F238E27FC236}">
                <a16:creationId xmlns:a16="http://schemas.microsoft.com/office/drawing/2014/main" id="{5A5F2E09-ED3B-5060-45F5-DCBD1E3823C4}"/>
              </a:ext>
            </a:extLst>
          </p:cNvPr>
          <p:cNvPicPr>
            <a:picLocks noChangeAspect="1"/>
          </p:cNvPicPr>
          <p:nvPr/>
        </p:nvPicPr>
        <p:blipFill>
          <a:blip r:embed="rId4"/>
          <a:stretch>
            <a:fillRect/>
          </a:stretch>
        </p:blipFill>
        <p:spPr>
          <a:xfrm>
            <a:off x="7815802" y="4609179"/>
            <a:ext cx="3440619" cy="2189484"/>
          </a:xfrm>
          <a:prstGeom prst="rect">
            <a:avLst/>
          </a:prstGeom>
        </p:spPr>
      </p:pic>
    </p:spTree>
    <p:extLst>
      <p:ext uri="{BB962C8B-B14F-4D97-AF65-F5344CB8AC3E}">
        <p14:creationId xmlns:p14="http://schemas.microsoft.com/office/powerpoint/2010/main" val="1269933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FA21A3-9237-D23E-E86F-F43986366C4D}"/>
              </a:ext>
            </a:extLst>
          </p:cNvPr>
          <p:cNvSpPr>
            <a:spLocks noGrp="1"/>
          </p:cNvSpPr>
          <p:nvPr>
            <p:ph type="body" sz="quarter" idx="10"/>
          </p:nvPr>
        </p:nvSpPr>
        <p:spPr/>
        <p:txBody>
          <a:bodyPr/>
          <a:lstStyle/>
          <a:p>
            <a:r>
              <a:rPr lang="en-GB" dirty="0"/>
              <a:t>Pure components</a:t>
            </a:r>
          </a:p>
        </p:txBody>
      </p:sp>
      <p:sp>
        <p:nvSpPr>
          <p:cNvPr id="3" name="Text Placeholder 2">
            <a:extLst>
              <a:ext uri="{FF2B5EF4-FFF2-40B4-BE49-F238E27FC236}">
                <a16:creationId xmlns:a16="http://schemas.microsoft.com/office/drawing/2014/main" id="{A271D243-6E6B-FF92-0F42-F53461F8C818}"/>
              </a:ext>
            </a:extLst>
          </p:cNvPr>
          <p:cNvSpPr>
            <a:spLocks noGrp="1"/>
          </p:cNvSpPr>
          <p:nvPr>
            <p:ph type="body" sz="quarter" idx="11"/>
          </p:nvPr>
        </p:nvSpPr>
        <p:spPr/>
        <p:txBody>
          <a:bodyPr/>
          <a:lstStyle/>
          <a:p>
            <a:r>
              <a:rPr lang="en-GB" dirty="0"/>
              <a:t>It’s also good practice to change variables and objects that have been especially created while rendering</a:t>
            </a:r>
          </a:p>
        </p:txBody>
      </p:sp>
      <p:sp>
        <p:nvSpPr>
          <p:cNvPr id="4" name="Slide Number Placeholder 3">
            <a:extLst>
              <a:ext uri="{FF2B5EF4-FFF2-40B4-BE49-F238E27FC236}">
                <a16:creationId xmlns:a16="http://schemas.microsoft.com/office/drawing/2014/main" id="{6CBA9CFC-14B6-F51E-8DCC-78D39047461D}"/>
              </a:ext>
            </a:extLst>
          </p:cNvPr>
          <p:cNvSpPr>
            <a:spLocks noGrp="1"/>
          </p:cNvSpPr>
          <p:nvPr>
            <p:ph type="sldNum" sz="quarter" idx="4"/>
          </p:nvPr>
        </p:nvSpPr>
        <p:spPr/>
        <p:txBody>
          <a:bodyPr/>
          <a:lstStyle/>
          <a:p>
            <a:fld id="{EF892D59-8F09-EF4B-AD6D-DA609442F868}" type="slidenum">
              <a:rPr lang="en-GB" smtClean="0"/>
              <a:pPr/>
              <a:t>28</a:t>
            </a:fld>
            <a:endParaRPr lang="en-GB" dirty="0"/>
          </a:p>
        </p:txBody>
      </p:sp>
      <p:pic>
        <p:nvPicPr>
          <p:cNvPr id="6" name="Picture 5">
            <a:extLst>
              <a:ext uri="{FF2B5EF4-FFF2-40B4-BE49-F238E27FC236}">
                <a16:creationId xmlns:a16="http://schemas.microsoft.com/office/drawing/2014/main" id="{60E0093A-26A3-87E3-995E-893375D44BC2}"/>
              </a:ext>
            </a:extLst>
          </p:cNvPr>
          <p:cNvPicPr>
            <a:picLocks noChangeAspect="1"/>
          </p:cNvPicPr>
          <p:nvPr/>
        </p:nvPicPr>
        <p:blipFill>
          <a:blip r:embed="rId3"/>
          <a:stretch>
            <a:fillRect/>
          </a:stretch>
        </p:blipFill>
        <p:spPr>
          <a:xfrm>
            <a:off x="6093855" y="1563132"/>
            <a:ext cx="3977985" cy="2491956"/>
          </a:xfrm>
          <a:prstGeom prst="rect">
            <a:avLst/>
          </a:prstGeom>
        </p:spPr>
      </p:pic>
      <p:pic>
        <p:nvPicPr>
          <p:cNvPr id="9" name="Picture 8">
            <a:extLst>
              <a:ext uri="{FF2B5EF4-FFF2-40B4-BE49-F238E27FC236}">
                <a16:creationId xmlns:a16="http://schemas.microsoft.com/office/drawing/2014/main" id="{93985D68-AEA4-C7AE-CBB0-2432A9A03C0D}"/>
              </a:ext>
            </a:extLst>
          </p:cNvPr>
          <p:cNvPicPr>
            <a:picLocks noChangeAspect="1"/>
          </p:cNvPicPr>
          <p:nvPr/>
        </p:nvPicPr>
        <p:blipFill>
          <a:blip r:embed="rId4"/>
          <a:stretch>
            <a:fillRect/>
          </a:stretch>
        </p:blipFill>
        <p:spPr>
          <a:xfrm>
            <a:off x="8067142" y="3429000"/>
            <a:ext cx="2777840" cy="3304826"/>
          </a:xfrm>
          <a:prstGeom prst="rect">
            <a:avLst/>
          </a:prstGeom>
        </p:spPr>
      </p:pic>
    </p:spTree>
    <p:extLst>
      <p:ext uri="{BB962C8B-B14F-4D97-AF65-F5344CB8AC3E}">
        <p14:creationId xmlns:p14="http://schemas.microsoft.com/office/powerpoint/2010/main" val="1473516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765EDF-D047-8069-3A25-A34CECFC0C99}"/>
              </a:ext>
            </a:extLst>
          </p:cNvPr>
          <p:cNvSpPr>
            <a:spLocks noGrp="1"/>
          </p:cNvSpPr>
          <p:nvPr>
            <p:ph type="ctrTitle"/>
          </p:nvPr>
        </p:nvSpPr>
        <p:spPr>
          <a:xfrm>
            <a:off x="376239" y="1701210"/>
            <a:ext cx="5810250" cy="963060"/>
          </a:xfrm>
        </p:spPr>
        <p:txBody>
          <a:bodyPr/>
          <a:lstStyle/>
          <a:p>
            <a:r>
              <a:rPr lang="en-GB" dirty="0"/>
              <a:t>Props in react</a:t>
            </a:r>
          </a:p>
        </p:txBody>
      </p:sp>
    </p:spTree>
    <p:extLst>
      <p:ext uri="{BB962C8B-B14F-4D97-AF65-F5344CB8AC3E}">
        <p14:creationId xmlns:p14="http://schemas.microsoft.com/office/powerpoint/2010/main" val="2356624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C2BF-19C4-2546-010E-A37F8EA4CDC0}"/>
              </a:ext>
            </a:extLst>
          </p:cNvPr>
          <p:cNvSpPr>
            <a:spLocks noGrp="1"/>
          </p:cNvSpPr>
          <p:nvPr>
            <p:ph type="ctrTitle"/>
          </p:nvPr>
        </p:nvSpPr>
        <p:spPr>
          <a:xfrm>
            <a:off x="376239" y="1477925"/>
            <a:ext cx="5810250" cy="1090651"/>
          </a:xfrm>
        </p:spPr>
        <p:txBody>
          <a:bodyPr/>
          <a:lstStyle/>
          <a:p>
            <a:r>
              <a:rPr lang="en-GB" dirty="0"/>
              <a:t>Installing React</a:t>
            </a:r>
          </a:p>
        </p:txBody>
      </p:sp>
    </p:spTree>
    <p:extLst>
      <p:ext uri="{BB962C8B-B14F-4D97-AF65-F5344CB8AC3E}">
        <p14:creationId xmlns:p14="http://schemas.microsoft.com/office/powerpoint/2010/main" val="662172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React</a:t>
            </a:r>
            <a:br>
              <a:rPr lang="en-GB" dirty="0"/>
            </a:br>
            <a:r>
              <a:rPr lang="en-GB" dirty="0"/>
              <a:t>props</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6096000" y="579549"/>
            <a:ext cx="5720371" cy="5899039"/>
          </a:xfrm>
        </p:spPr>
        <p:txBody>
          <a:bodyPr/>
          <a:lstStyle/>
          <a:p>
            <a:r>
              <a:rPr lang="en-GB" b="1" dirty="0"/>
              <a:t>Props </a:t>
            </a:r>
            <a:r>
              <a:rPr lang="en-GB" dirty="0"/>
              <a:t>are </a:t>
            </a:r>
            <a:r>
              <a:rPr lang="en-GB" dirty="0" err="1"/>
              <a:t>React’s</a:t>
            </a:r>
            <a:r>
              <a:rPr lang="en-GB" dirty="0"/>
              <a:t> way of passing information to a component.</a:t>
            </a:r>
          </a:p>
          <a:p>
            <a:endParaRPr lang="en-GB" dirty="0"/>
          </a:p>
          <a:p>
            <a:r>
              <a:rPr lang="en-GB" dirty="0"/>
              <a:t>Like how an &lt;</a:t>
            </a:r>
            <a:r>
              <a:rPr lang="en-GB" dirty="0" err="1"/>
              <a:t>img</a:t>
            </a:r>
            <a:r>
              <a:rPr lang="en-GB" dirty="0"/>
              <a:t>&gt; tag in HTML can accept attributes like “</a:t>
            </a:r>
            <a:r>
              <a:rPr lang="en-GB" dirty="0" err="1"/>
              <a:t>src</a:t>
            </a:r>
            <a:r>
              <a:rPr lang="en-GB" dirty="0"/>
              <a:t>” and “width”, React components can accept data in the form of props.</a:t>
            </a:r>
          </a:p>
          <a:p>
            <a:endParaRPr lang="en-GB" dirty="0"/>
          </a:p>
          <a:p>
            <a:r>
              <a:rPr lang="en-GB" dirty="0"/>
              <a:t>Props are incredibly useful for creating </a:t>
            </a:r>
            <a:r>
              <a:rPr lang="en-GB" b="1" dirty="0"/>
              <a:t>reusable components</a:t>
            </a:r>
            <a:r>
              <a:rPr lang="en-GB" dirty="0"/>
              <a:t>.</a:t>
            </a:r>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30</a:t>
            </a:fld>
            <a:endParaRPr lang="en-GB" dirty="0"/>
          </a:p>
        </p:txBody>
      </p:sp>
    </p:spTree>
    <p:extLst>
      <p:ext uri="{BB962C8B-B14F-4D97-AF65-F5344CB8AC3E}">
        <p14:creationId xmlns:p14="http://schemas.microsoft.com/office/powerpoint/2010/main" val="2298139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React</a:t>
            </a:r>
            <a:br>
              <a:rPr lang="en-GB" dirty="0"/>
            </a:br>
            <a:r>
              <a:rPr lang="en-GB" dirty="0"/>
              <a:t>props</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6096000" y="579549"/>
            <a:ext cx="5720371" cy="5899039"/>
          </a:xfrm>
        </p:spPr>
        <p:txBody>
          <a:bodyPr/>
          <a:lstStyle/>
          <a:p>
            <a:r>
              <a:rPr lang="en-GB" dirty="0"/>
              <a:t>I can create a component which can be reused time and time again</a:t>
            </a:r>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31</a:t>
            </a:fld>
            <a:endParaRPr lang="en-GB" dirty="0"/>
          </a:p>
        </p:txBody>
      </p:sp>
      <p:pic>
        <p:nvPicPr>
          <p:cNvPr id="4" name="Picture 3">
            <a:extLst>
              <a:ext uri="{FF2B5EF4-FFF2-40B4-BE49-F238E27FC236}">
                <a16:creationId xmlns:a16="http://schemas.microsoft.com/office/drawing/2014/main" id="{D3E2E8D1-B621-6DD5-96D7-7559575D5C27}"/>
              </a:ext>
            </a:extLst>
          </p:cNvPr>
          <p:cNvPicPr>
            <a:picLocks noChangeAspect="1"/>
          </p:cNvPicPr>
          <p:nvPr/>
        </p:nvPicPr>
        <p:blipFill>
          <a:blip r:embed="rId2"/>
          <a:stretch>
            <a:fillRect/>
          </a:stretch>
        </p:blipFill>
        <p:spPr>
          <a:xfrm>
            <a:off x="5186808" y="1316161"/>
            <a:ext cx="4610743" cy="1905266"/>
          </a:xfrm>
          <a:prstGeom prst="rect">
            <a:avLst/>
          </a:prstGeom>
        </p:spPr>
      </p:pic>
      <p:pic>
        <p:nvPicPr>
          <p:cNvPr id="8" name="Picture 7">
            <a:extLst>
              <a:ext uri="{FF2B5EF4-FFF2-40B4-BE49-F238E27FC236}">
                <a16:creationId xmlns:a16="http://schemas.microsoft.com/office/drawing/2014/main" id="{6EC30D9F-CFDC-F501-69D7-D28CFD5EAAC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68866" y="3347470"/>
            <a:ext cx="3457370" cy="3005075"/>
          </a:xfrm>
          <a:prstGeom prst="rect">
            <a:avLst/>
          </a:prstGeom>
        </p:spPr>
      </p:pic>
    </p:spTree>
    <p:extLst>
      <p:ext uri="{BB962C8B-B14F-4D97-AF65-F5344CB8AC3E}">
        <p14:creationId xmlns:p14="http://schemas.microsoft.com/office/powerpoint/2010/main" val="3529837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React</a:t>
            </a:r>
            <a:br>
              <a:rPr lang="en-GB" dirty="0"/>
            </a:br>
            <a:r>
              <a:rPr lang="en-GB" dirty="0"/>
              <a:t>props</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6096000" y="579549"/>
            <a:ext cx="5720371" cy="5899039"/>
          </a:xfrm>
        </p:spPr>
        <p:txBody>
          <a:bodyPr/>
          <a:lstStyle/>
          <a:p>
            <a:r>
              <a:rPr lang="en-GB" dirty="0"/>
              <a:t>This creates a predictable output</a:t>
            </a:r>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32</a:t>
            </a:fld>
            <a:endParaRPr lang="en-GB" dirty="0"/>
          </a:p>
        </p:txBody>
      </p:sp>
      <p:pic>
        <p:nvPicPr>
          <p:cNvPr id="7" name="Picture 6">
            <a:extLst>
              <a:ext uri="{FF2B5EF4-FFF2-40B4-BE49-F238E27FC236}">
                <a16:creationId xmlns:a16="http://schemas.microsoft.com/office/drawing/2014/main" id="{7A2BCF63-48D4-CB64-7497-D7DE46813B0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82949" y="1556795"/>
            <a:ext cx="6558955" cy="2202162"/>
          </a:xfrm>
          <a:prstGeom prst="rect">
            <a:avLst/>
          </a:prstGeom>
        </p:spPr>
      </p:pic>
    </p:spTree>
    <p:extLst>
      <p:ext uri="{BB962C8B-B14F-4D97-AF65-F5344CB8AC3E}">
        <p14:creationId xmlns:p14="http://schemas.microsoft.com/office/powerpoint/2010/main" val="3680569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React</a:t>
            </a:r>
            <a:br>
              <a:rPr lang="en-GB" dirty="0"/>
            </a:br>
            <a:r>
              <a:rPr lang="en-GB" dirty="0"/>
              <a:t>props</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6096000" y="579549"/>
            <a:ext cx="5720371" cy="5899039"/>
          </a:xfrm>
        </p:spPr>
        <p:txBody>
          <a:bodyPr/>
          <a:lstStyle/>
          <a:p>
            <a:r>
              <a:rPr lang="en-GB" b="1" dirty="0"/>
              <a:t>Props </a:t>
            </a:r>
            <a:r>
              <a:rPr lang="en-GB" dirty="0"/>
              <a:t> allow us to pass data to a child component and then have it used and re rendered based on the content we have given it.</a:t>
            </a:r>
          </a:p>
          <a:p>
            <a:endParaRPr lang="en-GB" b="1" dirty="0"/>
          </a:p>
          <a:p>
            <a:r>
              <a:rPr lang="en-GB" dirty="0"/>
              <a:t>For example, I can add a parameter to the function and then use it in the return, just like JS</a:t>
            </a:r>
          </a:p>
          <a:p>
            <a:endParaRPr lang="en-GB" dirty="0"/>
          </a:p>
          <a:p>
            <a:endParaRPr lang="en-GB" dirty="0"/>
          </a:p>
          <a:p>
            <a:endParaRPr lang="en-GB" dirty="0"/>
          </a:p>
          <a:p>
            <a:endParaRPr lang="en-GB" dirty="0"/>
          </a:p>
          <a:p>
            <a:endParaRPr lang="en-GB" dirty="0"/>
          </a:p>
          <a:p>
            <a:endParaRPr lang="en-GB" dirty="0"/>
          </a:p>
          <a:p>
            <a:r>
              <a:rPr lang="en-GB" dirty="0"/>
              <a:t>This now requires information to be passed with the call. It will be deconstructed like a map</a:t>
            </a:r>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33</a:t>
            </a:fld>
            <a:endParaRPr lang="en-GB" dirty="0"/>
          </a:p>
        </p:txBody>
      </p:sp>
      <p:pic>
        <p:nvPicPr>
          <p:cNvPr id="9" name="Picture 8">
            <a:extLst>
              <a:ext uri="{FF2B5EF4-FFF2-40B4-BE49-F238E27FC236}">
                <a16:creationId xmlns:a16="http://schemas.microsoft.com/office/drawing/2014/main" id="{72FA64BA-33D7-B064-4DF2-121BA198441A}"/>
              </a:ext>
            </a:extLst>
          </p:cNvPr>
          <p:cNvPicPr>
            <a:picLocks noChangeAspect="1"/>
          </p:cNvPicPr>
          <p:nvPr/>
        </p:nvPicPr>
        <p:blipFill>
          <a:blip r:embed="rId2"/>
          <a:stretch>
            <a:fillRect/>
          </a:stretch>
        </p:blipFill>
        <p:spPr>
          <a:xfrm>
            <a:off x="5988733" y="3429000"/>
            <a:ext cx="5934903" cy="2076740"/>
          </a:xfrm>
          <a:prstGeom prst="rect">
            <a:avLst/>
          </a:prstGeom>
        </p:spPr>
      </p:pic>
    </p:spTree>
    <p:extLst>
      <p:ext uri="{BB962C8B-B14F-4D97-AF65-F5344CB8AC3E}">
        <p14:creationId xmlns:p14="http://schemas.microsoft.com/office/powerpoint/2010/main" val="964304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React</a:t>
            </a:r>
            <a:br>
              <a:rPr lang="en-GB" dirty="0"/>
            </a:br>
            <a:r>
              <a:rPr lang="en-GB" dirty="0"/>
              <a:t>props</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6096000" y="579549"/>
            <a:ext cx="5720371" cy="5899039"/>
          </a:xfrm>
        </p:spPr>
        <p:txBody>
          <a:bodyPr/>
          <a:lstStyle/>
          <a:p>
            <a:r>
              <a:rPr lang="en-GB" dirty="0"/>
              <a:t>Adding this as Props to the call allow it to be returned and rendered in the App</a:t>
            </a:r>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34</a:t>
            </a:fld>
            <a:endParaRPr lang="en-GB" dirty="0"/>
          </a:p>
        </p:txBody>
      </p:sp>
      <p:pic>
        <p:nvPicPr>
          <p:cNvPr id="4" name="Picture 3">
            <a:extLst>
              <a:ext uri="{FF2B5EF4-FFF2-40B4-BE49-F238E27FC236}">
                <a16:creationId xmlns:a16="http://schemas.microsoft.com/office/drawing/2014/main" id="{ED284A46-1546-89DA-F387-197E8E2ECA6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1333275"/>
            <a:ext cx="3274142" cy="2735359"/>
          </a:xfrm>
          <a:prstGeom prst="rect">
            <a:avLst/>
          </a:prstGeom>
        </p:spPr>
      </p:pic>
      <p:pic>
        <p:nvPicPr>
          <p:cNvPr id="8" name="Picture 7">
            <a:extLst>
              <a:ext uri="{FF2B5EF4-FFF2-40B4-BE49-F238E27FC236}">
                <a16:creationId xmlns:a16="http://schemas.microsoft.com/office/drawing/2014/main" id="{EA0D7A07-0FF5-5C33-8361-FEB2964AED1C}"/>
              </a:ext>
            </a:extLst>
          </p:cNvPr>
          <p:cNvPicPr>
            <a:picLocks noChangeAspect="1"/>
          </p:cNvPicPr>
          <p:nvPr/>
        </p:nvPicPr>
        <p:blipFill>
          <a:blip r:embed="rId4"/>
          <a:stretch>
            <a:fillRect/>
          </a:stretch>
        </p:blipFill>
        <p:spPr>
          <a:xfrm>
            <a:off x="4175097" y="4210563"/>
            <a:ext cx="7735380" cy="2391109"/>
          </a:xfrm>
          <a:prstGeom prst="rect">
            <a:avLst/>
          </a:prstGeom>
          <a:ln>
            <a:solidFill>
              <a:schemeClr val="tx1"/>
            </a:solidFill>
          </a:ln>
        </p:spPr>
      </p:pic>
    </p:spTree>
    <p:extLst>
      <p:ext uri="{BB962C8B-B14F-4D97-AF65-F5344CB8AC3E}">
        <p14:creationId xmlns:p14="http://schemas.microsoft.com/office/powerpoint/2010/main" val="248839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React</a:t>
            </a:r>
            <a:br>
              <a:rPr lang="en-GB" dirty="0"/>
            </a:br>
            <a:r>
              <a:rPr lang="en-GB" dirty="0"/>
              <a:t>props</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6096000" y="579549"/>
            <a:ext cx="5720371" cy="5899039"/>
          </a:xfrm>
        </p:spPr>
        <p:txBody>
          <a:bodyPr/>
          <a:lstStyle/>
          <a:p>
            <a:r>
              <a:rPr lang="en-GB" dirty="0"/>
              <a:t>We can now change this content and pass more than one </a:t>
            </a:r>
            <a:r>
              <a:rPr lang="en-GB" b="1" dirty="0"/>
              <a:t>Prop </a:t>
            </a:r>
            <a:r>
              <a:rPr lang="en-GB" dirty="0"/>
              <a:t>to the component call. </a:t>
            </a:r>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35</a:t>
            </a:fld>
            <a:endParaRPr lang="en-GB" dirty="0"/>
          </a:p>
        </p:txBody>
      </p:sp>
      <p:pic>
        <p:nvPicPr>
          <p:cNvPr id="7" name="Picture 6">
            <a:extLst>
              <a:ext uri="{FF2B5EF4-FFF2-40B4-BE49-F238E27FC236}">
                <a16:creationId xmlns:a16="http://schemas.microsoft.com/office/drawing/2014/main" id="{81595E0C-F07F-10C6-68C0-BF89AB56B3A8}"/>
              </a:ext>
            </a:extLst>
          </p:cNvPr>
          <p:cNvPicPr>
            <a:picLocks noChangeAspect="1"/>
          </p:cNvPicPr>
          <p:nvPr/>
        </p:nvPicPr>
        <p:blipFill>
          <a:blip r:embed="rId3"/>
          <a:stretch>
            <a:fillRect/>
          </a:stretch>
        </p:blipFill>
        <p:spPr>
          <a:xfrm>
            <a:off x="6095312" y="1685724"/>
            <a:ext cx="5553850" cy="2876951"/>
          </a:xfrm>
          <a:prstGeom prst="rect">
            <a:avLst/>
          </a:prstGeom>
        </p:spPr>
      </p:pic>
    </p:spTree>
    <p:extLst>
      <p:ext uri="{BB962C8B-B14F-4D97-AF65-F5344CB8AC3E}">
        <p14:creationId xmlns:p14="http://schemas.microsoft.com/office/powerpoint/2010/main" val="24030770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React</a:t>
            </a:r>
            <a:br>
              <a:rPr lang="en-GB" dirty="0"/>
            </a:br>
            <a:r>
              <a:rPr lang="en-GB" dirty="0"/>
              <a:t>props</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6096000" y="579549"/>
            <a:ext cx="5720371" cy="5899039"/>
          </a:xfrm>
        </p:spPr>
        <p:txBody>
          <a:bodyPr/>
          <a:lstStyle/>
          <a:p>
            <a:r>
              <a:rPr lang="en-GB" dirty="0"/>
              <a:t>We can now change this content and pass more than one </a:t>
            </a:r>
            <a:r>
              <a:rPr lang="en-GB" b="1" dirty="0"/>
              <a:t>Prop </a:t>
            </a:r>
            <a:r>
              <a:rPr lang="en-GB" dirty="0"/>
              <a:t>to the component call. </a:t>
            </a:r>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36</a:t>
            </a:fld>
            <a:endParaRPr lang="en-GB" dirty="0"/>
          </a:p>
        </p:txBody>
      </p:sp>
      <p:pic>
        <p:nvPicPr>
          <p:cNvPr id="4" name="Picture 3">
            <a:extLst>
              <a:ext uri="{FF2B5EF4-FFF2-40B4-BE49-F238E27FC236}">
                <a16:creationId xmlns:a16="http://schemas.microsoft.com/office/drawing/2014/main" id="{C36AF1C6-20E0-F2EA-AD16-B2D8A7F8FAC2}"/>
              </a:ext>
            </a:extLst>
          </p:cNvPr>
          <p:cNvPicPr>
            <a:picLocks noChangeAspect="1"/>
          </p:cNvPicPr>
          <p:nvPr/>
        </p:nvPicPr>
        <p:blipFill>
          <a:blip r:embed="rId3"/>
          <a:stretch>
            <a:fillRect/>
          </a:stretch>
        </p:blipFill>
        <p:spPr>
          <a:xfrm>
            <a:off x="3747941" y="1910667"/>
            <a:ext cx="8059275" cy="3915321"/>
          </a:xfrm>
          <a:prstGeom prst="rect">
            <a:avLst/>
          </a:prstGeom>
        </p:spPr>
      </p:pic>
    </p:spTree>
    <p:extLst>
      <p:ext uri="{BB962C8B-B14F-4D97-AF65-F5344CB8AC3E}">
        <p14:creationId xmlns:p14="http://schemas.microsoft.com/office/powerpoint/2010/main" val="29949103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React</a:t>
            </a:r>
            <a:br>
              <a:rPr lang="en-GB" dirty="0"/>
            </a:br>
            <a:r>
              <a:rPr lang="en-GB" dirty="0"/>
              <a:t>props</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6096000" y="579549"/>
            <a:ext cx="5720371" cy="5899039"/>
          </a:xfrm>
        </p:spPr>
        <p:txBody>
          <a:bodyPr/>
          <a:lstStyle/>
          <a:p>
            <a:r>
              <a:rPr lang="en-GB" dirty="0"/>
              <a:t>We can now change this content and pass more than one </a:t>
            </a:r>
            <a:r>
              <a:rPr lang="en-GB" b="1" dirty="0"/>
              <a:t>Prop </a:t>
            </a:r>
            <a:r>
              <a:rPr lang="en-GB" dirty="0"/>
              <a:t>to the component call. </a:t>
            </a:r>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37</a:t>
            </a:fld>
            <a:endParaRPr lang="en-GB" dirty="0"/>
          </a:p>
        </p:txBody>
      </p:sp>
      <p:pic>
        <p:nvPicPr>
          <p:cNvPr id="7" name="Picture 6">
            <a:extLst>
              <a:ext uri="{FF2B5EF4-FFF2-40B4-BE49-F238E27FC236}">
                <a16:creationId xmlns:a16="http://schemas.microsoft.com/office/drawing/2014/main" id="{D4AD427E-50AC-4E3A-E025-8CD81061E80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72014" y="1444486"/>
            <a:ext cx="4696283" cy="4374056"/>
          </a:xfrm>
          <a:prstGeom prst="rect">
            <a:avLst/>
          </a:prstGeom>
          <a:ln>
            <a:solidFill>
              <a:schemeClr val="tx1"/>
            </a:solidFill>
          </a:ln>
        </p:spPr>
      </p:pic>
    </p:spTree>
    <p:extLst>
      <p:ext uri="{BB962C8B-B14F-4D97-AF65-F5344CB8AC3E}">
        <p14:creationId xmlns:p14="http://schemas.microsoft.com/office/powerpoint/2010/main" val="3843597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React</a:t>
            </a:r>
            <a:br>
              <a:rPr lang="en-GB" dirty="0"/>
            </a:br>
            <a:r>
              <a:rPr lang="en-GB" dirty="0"/>
              <a:t>props</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6109252" y="579549"/>
            <a:ext cx="5720371" cy="5899039"/>
          </a:xfrm>
        </p:spPr>
        <p:txBody>
          <a:bodyPr/>
          <a:lstStyle/>
          <a:p>
            <a:r>
              <a:rPr lang="en-GB" dirty="0"/>
              <a:t>We can also pass the </a:t>
            </a:r>
            <a:r>
              <a:rPr lang="en-GB" b="1" dirty="0"/>
              <a:t>Props </a:t>
            </a:r>
            <a:r>
              <a:rPr lang="en-GB" dirty="0"/>
              <a:t>in and deconstruct them within the  function itself</a:t>
            </a:r>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38</a:t>
            </a:fld>
            <a:endParaRPr lang="en-GB" dirty="0"/>
          </a:p>
        </p:txBody>
      </p:sp>
      <p:pic>
        <p:nvPicPr>
          <p:cNvPr id="7" name="Picture 6">
            <a:extLst>
              <a:ext uri="{FF2B5EF4-FFF2-40B4-BE49-F238E27FC236}">
                <a16:creationId xmlns:a16="http://schemas.microsoft.com/office/drawing/2014/main" id="{41766AD7-87F3-CC47-F5C5-C55793FA5055}"/>
              </a:ext>
            </a:extLst>
          </p:cNvPr>
          <p:cNvPicPr>
            <a:picLocks noChangeAspect="1"/>
          </p:cNvPicPr>
          <p:nvPr/>
        </p:nvPicPr>
        <p:blipFill>
          <a:blip r:embed="rId3"/>
          <a:stretch>
            <a:fillRect/>
          </a:stretch>
        </p:blipFill>
        <p:spPr>
          <a:xfrm>
            <a:off x="3342203" y="1321128"/>
            <a:ext cx="8306959" cy="5239481"/>
          </a:xfrm>
          <a:prstGeom prst="rect">
            <a:avLst/>
          </a:prstGeom>
        </p:spPr>
      </p:pic>
    </p:spTree>
    <p:extLst>
      <p:ext uri="{BB962C8B-B14F-4D97-AF65-F5344CB8AC3E}">
        <p14:creationId xmlns:p14="http://schemas.microsoft.com/office/powerpoint/2010/main" val="16295435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React</a:t>
            </a:r>
            <a:br>
              <a:rPr lang="en-GB" dirty="0"/>
            </a:br>
            <a:r>
              <a:rPr lang="en-GB" dirty="0"/>
              <a:t>props</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6109252" y="579549"/>
            <a:ext cx="5720371" cy="5899039"/>
          </a:xfrm>
        </p:spPr>
        <p:txBody>
          <a:bodyPr/>
          <a:lstStyle/>
          <a:p>
            <a:r>
              <a:rPr lang="en-GB" dirty="0"/>
              <a:t>We can also pass variables into children via props, then decompose them separately</a:t>
            </a:r>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39</a:t>
            </a:fld>
            <a:endParaRPr lang="en-GB" dirty="0"/>
          </a:p>
        </p:txBody>
      </p:sp>
      <p:pic>
        <p:nvPicPr>
          <p:cNvPr id="4" name="Picture 3">
            <a:extLst>
              <a:ext uri="{FF2B5EF4-FFF2-40B4-BE49-F238E27FC236}">
                <a16:creationId xmlns:a16="http://schemas.microsoft.com/office/drawing/2014/main" id="{D2086267-C528-D7A0-C2FD-27BF5865A322}"/>
              </a:ext>
            </a:extLst>
          </p:cNvPr>
          <p:cNvPicPr>
            <a:picLocks noChangeAspect="1"/>
          </p:cNvPicPr>
          <p:nvPr/>
        </p:nvPicPr>
        <p:blipFill>
          <a:blip r:embed="rId3"/>
          <a:stretch>
            <a:fillRect/>
          </a:stretch>
        </p:blipFill>
        <p:spPr>
          <a:xfrm>
            <a:off x="5737259" y="1391132"/>
            <a:ext cx="5357324" cy="4404742"/>
          </a:xfrm>
          <a:prstGeom prst="rect">
            <a:avLst/>
          </a:prstGeom>
        </p:spPr>
      </p:pic>
      <p:pic>
        <p:nvPicPr>
          <p:cNvPr id="9" name="Picture 8">
            <a:extLst>
              <a:ext uri="{FF2B5EF4-FFF2-40B4-BE49-F238E27FC236}">
                <a16:creationId xmlns:a16="http://schemas.microsoft.com/office/drawing/2014/main" id="{19EB94FE-7C03-9D26-F5FE-AF66F61AF47E}"/>
              </a:ext>
            </a:extLst>
          </p:cNvPr>
          <p:cNvPicPr>
            <a:picLocks noChangeAspect="1"/>
          </p:cNvPicPr>
          <p:nvPr/>
        </p:nvPicPr>
        <p:blipFill>
          <a:blip r:embed="rId4"/>
          <a:stretch>
            <a:fillRect/>
          </a:stretch>
        </p:blipFill>
        <p:spPr>
          <a:xfrm>
            <a:off x="9573565" y="2991232"/>
            <a:ext cx="2075597" cy="3429000"/>
          </a:xfrm>
          <a:prstGeom prst="rect">
            <a:avLst/>
          </a:prstGeom>
          <a:ln>
            <a:solidFill>
              <a:schemeClr val="tx1"/>
            </a:solidFill>
          </a:ln>
        </p:spPr>
      </p:pic>
    </p:spTree>
    <p:extLst>
      <p:ext uri="{BB962C8B-B14F-4D97-AF65-F5344CB8AC3E}">
        <p14:creationId xmlns:p14="http://schemas.microsoft.com/office/powerpoint/2010/main" val="2543509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65CFF8-8B9F-7508-C924-1B9C02A476E1}"/>
              </a:ext>
            </a:extLst>
          </p:cNvPr>
          <p:cNvSpPr>
            <a:spLocks noGrp="1"/>
          </p:cNvSpPr>
          <p:nvPr>
            <p:ph type="body" sz="quarter" idx="10"/>
          </p:nvPr>
        </p:nvSpPr>
        <p:spPr>
          <a:xfrm>
            <a:off x="384784" y="2259419"/>
            <a:ext cx="3694112" cy="730876"/>
          </a:xfrm>
        </p:spPr>
        <p:txBody>
          <a:bodyPr/>
          <a:lstStyle/>
          <a:p>
            <a:r>
              <a:rPr lang="en-GB" dirty="0"/>
              <a:t>Built on Node</a:t>
            </a:r>
          </a:p>
        </p:txBody>
      </p:sp>
      <p:sp>
        <p:nvSpPr>
          <p:cNvPr id="3" name="Text Placeholder 2">
            <a:extLst>
              <a:ext uri="{FF2B5EF4-FFF2-40B4-BE49-F238E27FC236}">
                <a16:creationId xmlns:a16="http://schemas.microsoft.com/office/drawing/2014/main" id="{F1605674-D552-ADAF-F509-49ED7A38FC10}"/>
              </a:ext>
            </a:extLst>
          </p:cNvPr>
          <p:cNvSpPr>
            <a:spLocks noGrp="1"/>
          </p:cNvSpPr>
          <p:nvPr>
            <p:ph type="body" sz="quarter" idx="11"/>
          </p:nvPr>
        </p:nvSpPr>
        <p:spPr>
          <a:xfrm>
            <a:off x="6098146" y="579549"/>
            <a:ext cx="5718225" cy="2684646"/>
          </a:xfrm>
        </p:spPr>
        <p:txBody>
          <a:bodyPr/>
          <a:lstStyle/>
          <a:p>
            <a:r>
              <a:rPr lang="en-GB" dirty="0"/>
              <a:t>ReactJS is predictably built using node, although as you will see, there are many ways we can extend React from it’s base install.</a:t>
            </a:r>
          </a:p>
          <a:p>
            <a:endParaRPr lang="en-GB" dirty="0"/>
          </a:p>
          <a:p>
            <a:r>
              <a:rPr lang="en-GB" dirty="0"/>
              <a:t>Check that you have both node and </a:t>
            </a:r>
            <a:r>
              <a:rPr lang="en-GB" dirty="0" err="1"/>
              <a:t>npm</a:t>
            </a:r>
            <a:r>
              <a:rPr lang="en-GB" dirty="0"/>
              <a:t> installed. In a terminal or </a:t>
            </a:r>
            <a:r>
              <a:rPr lang="en-GB" dirty="0" err="1"/>
              <a:t>VSCode</a:t>
            </a:r>
            <a:r>
              <a:rPr lang="en-GB" dirty="0"/>
              <a:t>, type:</a:t>
            </a:r>
          </a:p>
          <a:p>
            <a:r>
              <a:rPr lang="en-GB" dirty="0"/>
              <a:t>node --version</a:t>
            </a:r>
          </a:p>
          <a:p>
            <a:endParaRPr lang="en-GB" dirty="0"/>
          </a:p>
          <a:p>
            <a:r>
              <a:rPr lang="en-GB" dirty="0"/>
              <a:t>And then </a:t>
            </a:r>
          </a:p>
          <a:p>
            <a:endParaRPr lang="en-GB" dirty="0"/>
          </a:p>
          <a:p>
            <a:r>
              <a:rPr lang="en-GB" dirty="0" err="1"/>
              <a:t>npm</a:t>
            </a:r>
            <a:r>
              <a:rPr lang="en-GB" dirty="0"/>
              <a:t> --version</a:t>
            </a:r>
          </a:p>
          <a:p>
            <a:endParaRPr lang="en-GB" dirty="0"/>
          </a:p>
        </p:txBody>
      </p:sp>
      <p:sp>
        <p:nvSpPr>
          <p:cNvPr id="4" name="Slide Number Placeholder 3">
            <a:extLst>
              <a:ext uri="{FF2B5EF4-FFF2-40B4-BE49-F238E27FC236}">
                <a16:creationId xmlns:a16="http://schemas.microsoft.com/office/drawing/2014/main" id="{DEDA150B-8C2F-AC70-0E82-BD6B71D071CE}"/>
              </a:ext>
            </a:extLst>
          </p:cNvPr>
          <p:cNvSpPr>
            <a:spLocks noGrp="1"/>
          </p:cNvSpPr>
          <p:nvPr>
            <p:ph type="sldNum" sz="quarter" idx="4"/>
          </p:nvPr>
        </p:nvSpPr>
        <p:spPr/>
        <p:txBody>
          <a:bodyPr/>
          <a:lstStyle/>
          <a:p>
            <a:fld id="{EF892D59-8F09-EF4B-AD6D-DA609442F868}" type="slidenum">
              <a:rPr lang="en-GB" smtClean="0"/>
              <a:pPr/>
              <a:t>4</a:t>
            </a:fld>
            <a:endParaRPr lang="en-GB" dirty="0"/>
          </a:p>
        </p:txBody>
      </p:sp>
      <p:pic>
        <p:nvPicPr>
          <p:cNvPr id="7" name="Picture 6">
            <a:extLst>
              <a:ext uri="{FF2B5EF4-FFF2-40B4-BE49-F238E27FC236}">
                <a16:creationId xmlns:a16="http://schemas.microsoft.com/office/drawing/2014/main" id="{4DF03A49-27B6-AFBB-1C92-1515425B1029}"/>
              </a:ext>
            </a:extLst>
          </p:cNvPr>
          <p:cNvPicPr>
            <a:picLocks noChangeAspect="1"/>
          </p:cNvPicPr>
          <p:nvPr/>
        </p:nvPicPr>
        <p:blipFill>
          <a:blip r:embed="rId3"/>
          <a:stretch>
            <a:fillRect/>
          </a:stretch>
        </p:blipFill>
        <p:spPr>
          <a:xfrm>
            <a:off x="6259725" y="4954823"/>
            <a:ext cx="4367441" cy="1556849"/>
          </a:xfrm>
          <a:prstGeom prst="rect">
            <a:avLst/>
          </a:prstGeom>
        </p:spPr>
      </p:pic>
    </p:spTree>
    <p:extLst>
      <p:ext uri="{BB962C8B-B14F-4D97-AF65-F5344CB8AC3E}">
        <p14:creationId xmlns:p14="http://schemas.microsoft.com/office/powerpoint/2010/main" val="2171674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React</a:t>
            </a:r>
            <a:br>
              <a:rPr lang="en-GB" dirty="0"/>
            </a:br>
            <a:r>
              <a:rPr lang="en-GB" dirty="0"/>
              <a:t>props</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6109252" y="579549"/>
            <a:ext cx="5720371" cy="5899039"/>
          </a:xfrm>
        </p:spPr>
        <p:txBody>
          <a:bodyPr/>
          <a:lstStyle/>
          <a:p>
            <a:r>
              <a:rPr lang="en-GB" dirty="0"/>
              <a:t>As part of best practice, we should remove the functionality to another component. There are many reasons why this is a good idea.</a:t>
            </a:r>
          </a:p>
          <a:p>
            <a:pPr marL="457200" indent="-457200">
              <a:buAutoNum type="arabicParenR"/>
            </a:pPr>
            <a:r>
              <a:rPr lang="en-GB" dirty="0"/>
              <a:t>Reusable functionality – there may be more than one occasions where we want to display this data</a:t>
            </a:r>
          </a:p>
          <a:p>
            <a:pPr marL="457200" indent="-457200">
              <a:buAutoNum type="arabicParenR"/>
            </a:pPr>
            <a:r>
              <a:rPr lang="en-GB" dirty="0"/>
              <a:t>Separation of concerns – if we need to update this component, replacement and debugging is much less hindered</a:t>
            </a:r>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40</a:t>
            </a:fld>
            <a:endParaRPr lang="en-GB" dirty="0"/>
          </a:p>
        </p:txBody>
      </p:sp>
    </p:spTree>
    <p:extLst>
      <p:ext uri="{BB962C8B-B14F-4D97-AF65-F5344CB8AC3E}">
        <p14:creationId xmlns:p14="http://schemas.microsoft.com/office/powerpoint/2010/main" val="25682336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React</a:t>
            </a:r>
            <a:br>
              <a:rPr lang="en-GB" dirty="0"/>
            </a:br>
            <a:r>
              <a:rPr lang="en-GB" dirty="0"/>
              <a:t>props</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6109252" y="579549"/>
            <a:ext cx="5720371" cy="5899039"/>
          </a:xfrm>
        </p:spPr>
        <p:txBody>
          <a:bodyPr/>
          <a:lstStyle/>
          <a:p>
            <a:r>
              <a:rPr lang="en-GB" dirty="0"/>
              <a:t>We created a component called </a:t>
            </a:r>
            <a:r>
              <a:rPr lang="en-GB" dirty="0" err="1"/>
              <a:t>Employees.jsx</a:t>
            </a:r>
            <a:r>
              <a:rPr lang="en-GB" dirty="0"/>
              <a:t> and moved the functionality into it</a:t>
            </a:r>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41</a:t>
            </a:fld>
            <a:endParaRPr lang="en-GB" dirty="0"/>
          </a:p>
        </p:txBody>
      </p:sp>
      <p:pic>
        <p:nvPicPr>
          <p:cNvPr id="7" name="Picture 6">
            <a:extLst>
              <a:ext uri="{FF2B5EF4-FFF2-40B4-BE49-F238E27FC236}">
                <a16:creationId xmlns:a16="http://schemas.microsoft.com/office/drawing/2014/main" id="{77820C5E-3989-42E1-F0E4-FD140D46EC92}"/>
              </a:ext>
            </a:extLst>
          </p:cNvPr>
          <p:cNvPicPr>
            <a:picLocks noChangeAspect="1"/>
          </p:cNvPicPr>
          <p:nvPr/>
        </p:nvPicPr>
        <p:blipFill>
          <a:blip r:embed="rId3"/>
          <a:stretch>
            <a:fillRect/>
          </a:stretch>
        </p:blipFill>
        <p:spPr>
          <a:xfrm>
            <a:off x="5309270" y="1672411"/>
            <a:ext cx="5607671" cy="4315434"/>
          </a:xfrm>
          <a:prstGeom prst="rect">
            <a:avLst/>
          </a:prstGeom>
        </p:spPr>
      </p:pic>
    </p:spTree>
    <p:extLst>
      <p:ext uri="{BB962C8B-B14F-4D97-AF65-F5344CB8AC3E}">
        <p14:creationId xmlns:p14="http://schemas.microsoft.com/office/powerpoint/2010/main" val="20393938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React</a:t>
            </a:r>
            <a:br>
              <a:rPr lang="en-GB" dirty="0"/>
            </a:br>
            <a:r>
              <a:rPr lang="en-GB" dirty="0"/>
              <a:t>props</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6109252" y="579549"/>
            <a:ext cx="5720371" cy="5899039"/>
          </a:xfrm>
        </p:spPr>
        <p:txBody>
          <a:bodyPr/>
          <a:lstStyle/>
          <a:p>
            <a:r>
              <a:rPr lang="en-GB" dirty="0"/>
              <a:t>In </a:t>
            </a:r>
            <a:r>
              <a:rPr lang="en-GB" dirty="0" err="1"/>
              <a:t>App.jsx</a:t>
            </a:r>
            <a:r>
              <a:rPr lang="en-GB" dirty="0"/>
              <a:t>, we simply import the Employees functionality and pass the employees into the call as props</a:t>
            </a:r>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42</a:t>
            </a:fld>
            <a:endParaRPr lang="en-GB" dirty="0"/>
          </a:p>
        </p:txBody>
      </p:sp>
      <p:pic>
        <p:nvPicPr>
          <p:cNvPr id="4" name="Picture 3">
            <a:extLst>
              <a:ext uri="{FF2B5EF4-FFF2-40B4-BE49-F238E27FC236}">
                <a16:creationId xmlns:a16="http://schemas.microsoft.com/office/drawing/2014/main" id="{7521F1C1-2762-FA51-61E9-29F796ECF0D1}"/>
              </a:ext>
            </a:extLst>
          </p:cNvPr>
          <p:cNvPicPr>
            <a:picLocks noChangeAspect="1"/>
          </p:cNvPicPr>
          <p:nvPr/>
        </p:nvPicPr>
        <p:blipFill>
          <a:blip r:embed="rId3"/>
          <a:stretch>
            <a:fillRect/>
          </a:stretch>
        </p:blipFill>
        <p:spPr>
          <a:xfrm>
            <a:off x="4837753" y="1638145"/>
            <a:ext cx="5418290" cy="3581710"/>
          </a:xfrm>
          <a:prstGeom prst="rect">
            <a:avLst/>
          </a:prstGeom>
        </p:spPr>
      </p:pic>
      <p:pic>
        <p:nvPicPr>
          <p:cNvPr id="8" name="Picture 7">
            <a:extLst>
              <a:ext uri="{FF2B5EF4-FFF2-40B4-BE49-F238E27FC236}">
                <a16:creationId xmlns:a16="http://schemas.microsoft.com/office/drawing/2014/main" id="{305CA7DE-5284-9256-419E-81E027029BEB}"/>
              </a:ext>
            </a:extLst>
          </p:cNvPr>
          <p:cNvPicPr>
            <a:picLocks noChangeAspect="1"/>
          </p:cNvPicPr>
          <p:nvPr/>
        </p:nvPicPr>
        <p:blipFill>
          <a:blip r:embed="rId4"/>
          <a:stretch>
            <a:fillRect/>
          </a:stretch>
        </p:blipFill>
        <p:spPr>
          <a:xfrm>
            <a:off x="9573565" y="3262672"/>
            <a:ext cx="2075597" cy="3429000"/>
          </a:xfrm>
          <a:prstGeom prst="rect">
            <a:avLst/>
          </a:prstGeom>
          <a:ln>
            <a:solidFill>
              <a:schemeClr val="tx1"/>
            </a:solidFill>
          </a:ln>
        </p:spPr>
      </p:pic>
    </p:spTree>
    <p:extLst>
      <p:ext uri="{BB962C8B-B14F-4D97-AF65-F5344CB8AC3E}">
        <p14:creationId xmlns:p14="http://schemas.microsoft.com/office/powerpoint/2010/main" val="30736228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React</a:t>
            </a:r>
            <a:br>
              <a:rPr lang="en-GB" dirty="0"/>
            </a:br>
            <a:r>
              <a:rPr lang="en-GB" dirty="0"/>
              <a:t>props</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5379720" y="579549"/>
            <a:ext cx="6449903" cy="5899039"/>
          </a:xfrm>
        </p:spPr>
        <p:txBody>
          <a:bodyPr/>
          <a:lstStyle/>
          <a:p>
            <a:r>
              <a:rPr lang="en-GB" dirty="0"/>
              <a:t>What is more likely however, is dragging content into our webpage from an external source. As a very simple example, We have created a JSON file with the information regarding our employees.</a:t>
            </a:r>
          </a:p>
          <a:p>
            <a:endParaRPr lang="en-GB" dirty="0"/>
          </a:p>
          <a:p>
            <a:r>
              <a:rPr lang="en-GB" dirty="0"/>
              <a:t>Then we create a variable to hold the data (much more on this later) and pulled it into the component.</a:t>
            </a:r>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43</a:t>
            </a:fld>
            <a:endParaRPr lang="en-GB" dirty="0"/>
          </a:p>
        </p:txBody>
      </p:sp>
      <p:pic>
        <p:nvPicPr>
          <p:cNvPr id="7" name="Picture 6">
            <a:extLst>
              <a:ext uri="{FF2B5EF4-FFF2-40B4-BE49-F238E27FC236}">
                <a16:creationId xmlns:a16="http://schemas.microsoft.com/office/drawing/2014/main" id="{EB4EBF08-BB68-58A5-3560-D94CE776BE38}"/>
              </a:ext>
            </a:extLst>
          </p:cNvPr>
          <p:cNvPicPr>
            <a:picLocks noChangeAspect="1"/>
          </p:cNvPicPr>
          <p:nvPr/>
        </p:nvPicPr>
        <p:blipFill>
          <a:blip r:embed="rId3"/>
          <a:stretch>
            <a:fillRect/>
          </a:stretch>
        </p:blipFill>
        <p:spPr>
          <a:xfrm>
            <a:off x="2231840" y="718018"/>
            <a:ext cx="2827265" cy="4267570"/>
          </a:xfrm>
          <a:prstGeom prst="rect">
            <a:avLst/>
          </a:prstGeom>
        </p:spPr>
      </p:pic>
      <p:pic>
        <p:nvPicPr>
          <p:cNvPr id="10" name="Picture 9">
            <a:extLst>
              <a:ext uri="{FF2B5EF4-FFF2-40B4-BE49-F238E27FC236}">
                <a16:creationId xmlns:a16="http://schemas.microsoft.com/office/drawing/2014/main" id="{A6F2BDE1-CED2-0CB5-9850-DAFAC3E69946}"/>
              </a:ext>
            </a:extLst>
          </p:cNvPr>
          <p:cNvPicPr>
            <a:picLocks noChangeAspect="1"/>
          </p:cNvPicPr>
          <p:nvPr/>
        </p:nvPicPr>
        <p:blipFill>
          <a:blip r:embed="rId4"/>
          <a:stretch>
            <a:fillRect/>
          </a:stretch>
        </p:blipFill>
        <p:spPr>
          <a:xfrm>
            <a:off x="7385126" y="3161059"/>
            <a:ext cx="3871295" cy="3177815"/>
          </a:xfrm>
          <a:prstGeom prst="rect">
            <a:avLst/>
          </a:prstGeom>
        </p:spPr>
      </p:pic>
    </p:spTree>
    <p:extLst>
      <p:ext uri="{BB962C8B-B14F-4D97-AF65-F5344CB8AC3E}">
        <p14:creationId xmlns:p14="http://schemas.microsoft.com/office/powerpoint/2010/main" val="34358871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765EDF-D047-8069-3A25-A34CECFC0C99}"/>
              </a:ext>
            </a:extLst>
          </p:cNvPr>
          <p:cNvSpPr>
            <a:spLocks noGrp="1"/>
          </p:cNvSpPr>
          <p:nvPr>
            <p:ph type="ctrTitle"/>
          </p:nvPr>
        </p:nvSpPr>
        <p:spPr>
          <a:xfrm>
            <a:off x="376239" y="1701210"/>
            <a:ext cx="5810250" cy="963060"/>
          </a:xfrm>
        </p:spPr>
        <p:txBody>
          <a:bodyPr/>
          <a:lstStyle/>
          <a:p>
            <a:r>
              <a:rPr lang="en-GB" dirty="0"/>
              <a:t>Useful Techniques</a:t>
            </a:r>
          </a:p>
        </p:txBody>
      </p:sp>
    </p:spTree>
    <p:extLst>
      <p:ext uri="{BB962C8B-B14F-4D97-AF65-F5344CB8AC3E}">
        <p14:creationId xmlns:p14="http://schemas.microsoft.com/office/powerpoint/2010/main" val="3092089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JS Ternary Statements</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5241074" y="579549"/>
            <a:ext cx="6575298" cy="5899039"/>
          </a:xfrm>
        </p:spPr>
        <p:txBody>
          <a:bodyPr/>
          <a:lstStyle/>
          <a:p>
            <a:r>
              <a:rPr lang="en-GB" dirty="0"/>
              <a:t>We can truncate an if statement in JS to just one line. Not only can this make the code easier to read, it also underpins one of the most helpful logic patterns we use in React</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This code block is simple JS embedded in a webpage</a:t>
            </a:r>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45</a:t>
            </a:fld>
            <a:endParaRPr lang="en-GB" dirty="0"/>
          </a:p>
        </p:txBody>
      </p:sp>
      <p:pic>
        <p:nvPicPr>
          <p:cNvPr id="4" name="Picture 3">
            <a:extLst>
              <a:ext uri="{FF2B5EF4-FFF2-40B4-BE49-F238E27FC236}">
                <a16:creationId xmlns:a16="http://schemas.microsoft.com/office/drawing/2014/main" id="{CD63F000-E408-5C50-704B-DE43B473AD06}"/>
              </a:ext>
            </a:extLst>
          </p:cNvPr>
          <p:cNvPicPr>
            <a:picLocks noChangeAspect="1"/>
          </p:cNvPicPr>
          <p:nvPr/>
        </p:nvPicPr>
        <p:blipFill>
          <a:blip r:embed="rId2"/>
          <a:stretch>
            <a:fillRect/>
          </a:stretch>
        </p:blipFill>
        <p:spPr>
          <a:xfrm>
            <a:off x="5241074" y="1926119"/>
            <a:ext cx="6248942" cy="3741744"/>
          </a:xfrm>
          <a:prstGeom prst="rect">
            <a:avLst/>
          </a:prstGeom>
        </p:spPr>
      </p:pic>
    </p:spTree>
    <p:extLst>
      <p:ext uri="{BB962C8B-B14F-4D97-AF65-F5344CB8AC3E}">
        <p14:creationId xmlns:p14="http://schemas.microsoft.com/office/powerpoint/2010/main" val="38224823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Conditional Rendering </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5241074" y="579549"/>
            <a:ext cx="6575298" cy="5899039"/>
          </a:xfrm>
        </p:spPr>
        <p:txBody>
          <a:bodyPr/>
          <a:lstStyle/>
          <a:p>
            <a:r>
              <a:rPr lang="en-GB" dirty="0"/>
              <a:t>Updating this to React, we can conditionally render not only individual components, but specific component elements. </a:t>
            </a:r>
          </a:p>
          <a:p>
            <a:r>
              <a:rPr lang="en-GB" dirty="0"/>
              <a:t>Previously, we fetched content from a </a:t>
            </a:r>
            <a:r>
              <a:rPr lang="en-GB" dirty="0" err="1"/>
              <a:t>json</a:t>
            </a:r>
            <a:r>
              <a:rPr lang="en-GB" dirty="0"/>
              <a:t> file. I have added another KV pair to each record.</a:t>
            </a:r>
          </a:p>
          <a:p>
            <a:endParaRPr lang="en-GB" dirty="0"/>
          </a:p>
          <a:p>
            <a:r>
              <a:rPr lang="en-GB" dirty="0" err="1"/>
              <a:t>isActive</a:t>
            </a:r>
            <a:r>
              <a:rPr lang="en-GB" dirty="0"/>
              <a:t> is a Boolean which can</a:t>
            </a:r>
          </a:p>
          <a:p>
            <a:r>
              <a:rPr lang="en-GB" dirty="0"/>
              <a:t>be used within React to decide</a:t>
            </a:r>
          </a:p>
          <a:p>
            <a:r>
              <a:rPr lang="en-GB" dirty="0"/>
              <a:t>when something should be </a:t>
            </a:r>
          </a:p>
          <a:p>
            <a:r>
              <a:rPr lang="en-GB" dirty="0"/>
              <a:t>rendered onto the webpage</a:t>
            </a:r>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46</a:t>
            </a:fld>
            <a:endParaRPr lang="en-GB" dirty="0"/>
          </a:p>
        </p:txBody>
      </p:sp>
      <p:pic>
        <p:nvPicPr>
          <p:cNvPr id="9" name="Picture 8">
            <a:extLst>
              <a:ext uri="{FF2B5EF4-FFF2-40B4-BE49-F238E27FC236}">
                <a16:creationId xmlns:a16="http://schemas.microsoft.com/office/drawing/2014/main" id="{07FAD590-AA95-AAAB-7565-DC9323F4DBDF}"/>
              </a:ext>
            </a:extLst>
          </p:cNvPr>
          <p:cNvPicPr>
            <a:picLocks noChangeAspect="1"/>
          </p:cNvPicPr>
          <p:nvPr/>
        </p:nvPicPr>
        <p:blipFill>
          <a:blip r:embed="rId2"/>
          <a:stretch>
            <a:fillRect/>
          </a:stretch>
        </p:blipFill>
        <p:spPr>
          <a:xfrm>
            <a:off x="9412481" y="2304029"/>
            <a:ext cx="2210661" cy="3974422"/>
          </a:xfrm>
          <a:prstGeom prst="rect">
            <a:avLst/>
          </a:prstGeom>
        </p:spPr>
      </p:pic>
    </p:spTree>
    <p:extLst>
      <p:ext uri="{BB962C8B-B14F-4D97-AF65-F5344CB8AC3E}">
        <p14:creationId xmlns:p14="http://schemas.microsoft.com/office/powerpoint/2010/main" val="1411647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Conditional Rendering </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5820936" y="579549"/>
            <a:ext cx="5995435" cy="5899039"/>
          </a:xfrm>
        </p:spPr>
        <p:txBody>
          <a:bodyPr/>
          <a:lstStyle/>
          <a:p>
            <a:r>
              <a:rPr lang="en-GB" dirty="0"/>
              <a:t>In </a:t>
            </a:r>
            <a:r>
              <a:rPr lang="en-GB" dirty="0" err="1"/>
              <a:t>Employees.jsx</a:t>
            </a:r>
            <a:r>
              <a:rPr lang="en-GB" dirty="0"/>
              <a:t>, I have added a simple block of code which performs a ternary check.</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t>
            </a:r>
            <a:r>
              <a:rPr lang="en-GB" dirty="0" err="1"/>
              <a:t>emp.isActive</a:t>
            </a:r>
            <a:r>
              <a:rPr lang="en-GB" dirty="0"/>
              <a:t> &amp;&amp; “</a:t>
            </a:r>
            <a:r>
              <a:rPr lang="en-GB" dirty="0">
                <a:sym typeface="Wingdings" panose="05000000000000000000" pitchFamily="2" charset="2"/>
              </a:rPr>
              <a:t></a:t>
            </a:r>
            <a:r>
              <a:rPr lang="en-GB" dirty="0"/>
              <a:t>”} is a conditional rendering block.</a:t>
            </a:r>
          </a:p>
          <a:p>
            <a:r>
              <a:rPr lang="en-GB" dirty="0"/>
              <a:t>The &amp;&amp; is a Boolean AND. </a:t>
            </a:r>
          </a:p>
          <a:p>
            <a:r>
              <a:rPr lang="en-GB" b="1" dirty="0"/>
              <a:t>IF</a:t>
            </a:r>
            <a:r>
              <a:rPr lang="en-GB" dirty="0"/>
              <a:t> </a:t>
            </a:r>
            <a:r>
              <a:rPr lang="en-GB" dirty="0" err="1"/>
              <a:t>isActive</a:t>
            </a:r>
            <a:r>
              <a:rPr lang="en-GB" dirty="0"/>
              <a:t> is True, the tick is displayed</a:t>
            </a:r>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47</a:t>
            </a:fld>
            <a:endParaRPr lang="en-GB" dirty="0"/>
          </a:p>
        </p:txBody>
      </p:sp>
      <p:pic>
        <p:nvPicPr>
          <p:cNvPr id="4" name="Picture 3">
            <a:extLst>
              <a:ext uri="{FF2B5EF4-FFF2-40B4-BE49-F238E27FC236}">
                <a16:creationId xmlns:a16="http://schemas.microsoft.com/office/drawing/2014/main" id="{8E62D799-376A-B92E-CAE2-633BC69E266E}"/>
              </a:ext>
            </a:extLst>
          </p:cNvPr>
          <p:cNvPicPr>
            <a:picLocks noChangeAspect="1"/>
          </p:cNvPicPr>
          <p:nvPr/>
        </p:nvPicPr>
        <p:blipFill>
          <a:blip r:embed="rId2"/>
          <a:stretch>
            <a:fillRect/>
          </a:stretch>
        </p:blipFill>
        <p:spPr>
          <a:xfrm>
            <a:off x="3689949" y="1435925"/>
            <a:ext cx="5128704" cy="2530059"/>
          </a:xfrm>
          <a:prstGeom prst="rect">
            <a:avLst/>
          </a:prstGeom>
        </p:spPr>
      </p:pic>
    </p:spTree>
    <p:extLst>
      <p:ext uri="{BB962C8B-B14F-4D97-AF65-F5344CB8AC3E}">
        <p14:creationId xmlns:p14="http://schemas.microsoft.com/office/powerpoint/2010/main" val="599365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Conditional Rendering </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5820936" y="579549"/>
            <a:ext cx="5995435" cy="5899039"/>
          </a:xfrm>
        </p:spPr>
        <p:txBody>
          <a:bodyPr/>
          <a:lstStyle/>
          <a:p>
            <a:r>
              <a:rPr lang="en-GB" dirty="0"/>
              <a:t>When the records are pulled in from the </a:t>
            </a:r>
            <a:r>
              <a:rPr lang="en-GB" dirty="0" err="1"/>
              <a:t>json</a:t>
            </a:r>
            <a:r>
              <a:rPr lang="en-GB" dirty="0"/>
              <a:t> file. The tick will only be rendered if </a:t>
            </a:r>
            <a:r>
              <a:rPr lang="en-GB" dirty="0" err="1"/>
              <a:t>isActive</a:t>
            </a:r>
            <a:r>
              <a:rPr lang="en-GB" dirty="0"/>
              <a:t> is True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48</a:t>
            </a:fld>
            <a:endParaRPr lang="en-GB" dirty="0"/>
          </a:p>
        </p:txBody>
      </p:sp>
      <p:pic>
        <p:nvPicPr>
          <p:cNvPr id="7" name="Picture 6">
            <a:extLst>
              <a:ext uri="{FF2B5EF4-FFF2-40B4-BE49-F238E27FC236}">
                <a16:creationId xmlns:a16="http://schemas.microsoft.com/office/drawing/2014/main" id="{F36F409D-353C-4629-26FA-150046D8167B}"/>
              </a:ext>
            </a:extLst>
          </p:cNvPr>
          <p:cNvPicPr>
            <a:picLocks noChangeAspect="1"/>
          </p:cNvPicPr>
          <p:nvPr/>
        </p:nvPicPr>
        <p:blipFill>
          <a:blip r:embed="rId2"/>
          <a:stretch>
            <a:fillRect/>
          </a:stretch>
        </p:blipFill>
        <p:spPr>
          <a:xfrm>
            <a:off x="8657797" y="1416653"/>
            <a:ext cx="2370025" cy="4671465"/>
          </a:xfrm>
          <a:prstGeom prst="rect">
            <a:avLst/>
          </a:prstGeom>
        </p:spPr>
      </p:pic>
    </p:spTree>
    <p:extLst>
      <p:ext uri="{BB962C8B-B14F-4D97-AF65-F5344CB8AC3E}">
        <p14:creationId xmlns:p14="http://schemas.microsoft.com/office/powerpoint/2010/main" val="20219766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Forms and Collecting data</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5820936" y="579549"/>
            <a:ext cx="5995435" cy="5369695"/>
          </a:xfrm>
        </p:spPr>
        <p:txBody>
          <a:bodyPr/>
          <a:lstStyle/>
          <a:p>
            <a:r>
              <a:rPr lang="en-GB" dirty="0"/>
              <a:t>Form are the primary method of moving data from a React app into persistent storage. The control of the data is something that requires a little more input than vanilla JS</a:t>
            </a:r>
          </a:p>
          <a:p>
            <a:endParaRPr lang="en-GB" dirty="0"/>
          </a:p>
          <a:p>
            <a:endParaRPr lang="en-GB" dirty="0"/>
          </a:p>
          <a:p>
            <a:endParaRPr lang="en-GB" dirty="0"/>
          </a:p>
          <a:p>
            <a:r>
              <a:rPr lang="en-GB" dirty="0"/>
              <a:t>We have to have a variable for each of the input boxes (deep dive on state and hooks to follow)</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49</a:t>
            </a:fld>
            <a:endParaRPr lang="en-GB" dirty="0"/>
          </a:p>
        </p:txBody>
      </p:sp>
      <p:pic>
        <p:nvPicPr>
          <p:cNvPr id="4" name="Picture 3">
            <a:extLst>
              <a:ext uri="{FF2B5EF4-FFF2-40B4-BE49-F238E27FC236}">
                <a16:creationId xmlns:a16="http://schemas.microsoft.com/office/drawing/2014/main" id="{FA136738-4F85-4ED3-A835-2594053BD1A3}"/>
              </a:ext>
            </a:extLst>
          </p:cNvPr>
          <p:cNvPicPr>
            <a:picLocks noChangeAspect="1"/>
          </p:cNvPicPr>
          <p:nvPr/>
        </p:nvPicPr>
        <p:blipFill>
          <a:blip r:embed="rId2"/>
          <a:stretch>
            <a:fillRect/>
          </a:stretch>
        </p:blipFill>
        <p:spPr>
          <a:xfrm>
            <a:off x="5820936" y="1886464"/>
            <a:ext cx="5606707" cy="1075100"/>
          </a:xfrm>
          <a:prstGeom prst="rect">
            <a:avLst/>
          </a:prstGeom>
        </p:spPr>
      </p:pic>
      <p:pic>
        <p:nvPicPr>
          <p:cNvPr id="9" name="Picture 8">
            <a:extLst>
              <a:ext uri="{FF2B5EF4-FFF2-40B4-BE49-F238E27FC236}">
                <a16:creationId xmlns:a16="http://schemas.microsoft.com/office/drawing/2014/main" id="{9B41DD8C-821A-4B73-4D73-56644AB58482}"/>
              </a:ext>
            </a:extLst>
          </p:cNvPr>
          <p:cNvPicPr>
            <a:picLocks noChangeAspect="1"/>
          </p:cNvPicPr>
          <p:nvPr/>
        </p:nvPicPr>
        <p:blipFill>
          <a:blip r:embed="rId3"/>
          <a:stretch>
            <a:fillRect/>
          </a:stretch>
        </p:blipFill>
        <p:spPr>
          <a:xfrm>
            <a:off x="4170500" y="4079892"/>
            <a:ext cx="7478662" cy="1734054"/>
          </a:xfrm>
          <a:prstGeom prst="rect">
            <a:avLst/>
          </a:prstGeom>
        </p:spPr>
      </p:pic>
    </p:spTree>
    <p:extLst>
      <p:ext uri="{BB962C8B-B14F-4D97-AF65-F5344CB8AC3E}">
        <p14:creationId xmlns:p14="http://schemas.microsoft.com/office/powerpoint/2010/main" val="1012707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277C37-ACFC-A68E-F252-0CD80CA95253}"/>
              </a:ext>
            </a:extLst>
          </p:cNvPr>
          <p:cNvSpPr>
            <a:spLocks noGrp="1"/>
          </p:cNvSpPr>
          <p:nvPr>
            <p:ph type="body" sz="quarter" idx="15"/>
          </p:nvPr>
        </p:nvSpPr>
        <p:spPr>
          <a:xfrm>
            <a:off x="5005354" y="594721"/>
            <a:ext cx="6770688" cy="5119407"/>
          </a:xfrm>
        </p:spPr>
        <p:txBody>
          <a:bodyPr/>
          <a:lstStyle/>
          <a:p>
            <a:r>
              <a:rPr lang="en-GB" dirty="0"/>
              <a:t>React is very easy to install in </a:t>
            </a:r>
            <a:r>
              <a:rPr lang="en-GB" dirty="0" err="1"/>
              <a:t>VSCode</a:t>
            </a:r>
            <a:r>
              <a:rPr lang="en-GB" dirty="0"/>
              <a:t> just a few short commands and you have an install that runs exactly as you would hope.</a:t>
            </a:r>
          </a:p>
          <a:p>
            <a:r>
              <a:rPr lang="en-GB" dirty="0"/>
              <a:t>The command below allows us to create an app in a folder base:</a:t>
            </a:r>
          </a:p>
          <a:p>
            <a:endParaRPr lang="en-GB" dirty="0"/>
          </a:p>
          <a:p>
            <a:r>
              <a:rPr lang="en-GB" dirty="0" err="1"/>
              <a:t>npx</a:t>
            </a:r>
            <a:r>
              <a:rPr lang="en-GB" dirty="0"/>
              <a:t> create-react-app </a:t>
            </a:r>
            <a:r>
              <a:rPr lang="en-GB" dirty="0" err="1"/>
              <a:t>appname</a:t>
            </a:r>
            <a:endParaRPr lang="en-GB" dirty="0"/>
          </a:p>
          <a:p>
            <a:endParaRPr lang="en-GB" dirty="0"/>
          </a:p>
          <a:p>
            <a:endParaRPr lang="en-GB" dirty="0"/>
          </a:p>
          <a:p>
            <a:r>
              <a:rPr lang="en-GB" dirty="0"/>
              <a:t>The process may take a couple of minutes. There will be some standard warnings (these are being worked on by the creators – ignore them!!) </a:t>
            </a:r>
          </a:p>
          <a:p>
            <a:endParaRPr lang="en-GB" dirty="0"/>
          </a:p>
          <a:p>
            <a:r>
              <a:rPr lang="en-GB" dirty="0"/>
              <a:t>cd into the folder</a:t>
            </a:r>
          </a:p>
          <a:p>
            <a:r>
              <a:rPr lang="en-GB" dirty="0" err="1"/>
              <a:t>npm</a:t>
            </a:r>
            <a:r>
              <a:rPr lang="en-GB" dirty="0"/>
              <a:t> start</a:t>
            </a:r>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441358C4-AF88-D35C-0207-50EADC013924}"/>
              </a:ext>
            </a:extLst>
          </p:cNvPr>
          <p:cNvSpPr>
            <a:spLocks noGrp="1"/>
          </p:cNvSpPr>
          <p:nvPr>
            <p:ph type="sldNum" sz="quarter" idx="4"/>
          </p:nvPr>
        </p:nvSpPr>
        <p:spPr/>
        <p:txBody>
          <a:bodyPr/>
          <a:lstStyle/>
          <a:p>
            <a:fld id="{EF892D59-8F09-EF4B-AD6D-DA609442F868}" type="slidenum">
              <a:rPr lang="en-GB" smtClean="0"/>
              <a:pPr/>
              <a:t>5</a:t>
            </a:fld>
            <a:endParaRPr lang="en-GB" dirty="0"/>
          </a:p>
        </p:txBody>
      </p:sp>
      <p:sp>
        <p:nvSpPr>
          <p:cNvPr id="4" name="Text Placeholder 3">
            <a:extLst>
              <a:ext uri="{FF2B5EF4-FFF2-40B4-BE49-F238E27FC236}">
                <a16:creationId xmlns:a16="http://schemas.microsoft.com/office/drawing/2014/main" id="{546D096B-D50E-C4D7-69C2-ECA8E4A3D4F8}"/>
              </a:ext>
            </a:extLst>
          </p:cNvPr>
          <p:cNvSpPr>
            <a:spLocks noGrp="1"/>
          </p:cNvSpPr>
          <p:nvPr>
            <p:ph type="body" sz="quarter" idx="10"/>
          </p:nvPr>
        </p:nvSpPr>
        <p:spPr>
          <a:xfrm>
            <a:off x="196524" y="1349984"/>
            <a:ext cx="4052745" cy="2751998"/>
          </a:xfrm>
        </p:spPr>
        <p:txBody>
          <a:bodyPr/>
          <a:lstStyle/>
          <a:p>
            <a:r>
              <a:rPr lang="en-GB" dirty="0"/>
              <a:t>Traditional method of</a:t>
            </a:r>
          </a:p>
          <a:p>
            <a:r>
              <a:rPr lang="en-GB" dirty="0"/>
              <a:t>Installing React</a:t>
            </a:r>
          </a:p>
        </p:txBody>
      </p:sp>
      <p:pic>
        <p:nvPicPr>
          <p:cNvPr id="6" name="Picture 5">
            <a:extLst>
              <a:ext uri="{FF2B5EF4-FFF2-40B4-BE49-F238E27FC236}">
                <a16:creationId xmlns:a16="http://schemas.microsoft.com/office/drawing/2014/main" id="{92A2A903-7367-2D69-A33B-0BA21696C52B}"/>
              </a:ext>
            </a:extLst>
          </p:cNvPr>
          <p:cNvPicPr>
            <a:picLocks noChangeAspect="1"/>
          </p:cNvPicPr>
          <p:nvPr/>
        </p:nvPicPr>
        <p:blipFill>
          <a:blip r:embed="rId3"/>
          <a:stretch>
            <a:fillRect/>
          </a:stretch>
        </p:blipFill>
        <p:spPr>
          <a:xfrm>
            <a:off x="8213195" y="3176040"/>
            <a:ext cx="3562847" cy="362001"/>
          </a:xfrm>
          <a:prstGeom prst="rect">
            <a:avLst/>
          </a:prstGeom>
        </p:spPr>
      </p:pic>
      <p:pic>
        <p:nvPicPr>
          <p:cNvPr id="8" name="Picture 7">
            <a:extLst>
              <a:ext uri="{FF2B5EF4-FFF2-40B4-BE49-F238E27FC236}">
                <a16:creationId xmlns:a16="http://schemas.microsoft.com/office/drawing/2014/main" id="{405A66B5-0778-D936-4642-95222972E454}"/>
              </a:ext>
            </a:extLst>
          </p:cNvPr>
          <p:cNvPicPr>
            <a:picLocks noChangeAspect="1"/>
          </p:cNvPicPr>
          <p:nvPr/>
        </p:nvPicPr>
        <p:blipFill>
          <a:blip r:embed="rId4"/>
          <a:stretch>
            <a:fillRect/>
          </a:stretch>
        </p:blipFill>
        <p:spPr>
          <a:xfrm>
            <a:off x="7676283" y="5192988"/>
            <a:ext cx="1836819" cy="362001"/>
          </a:xfrm>
          <a:prstGeom prst="rect">
            <a:avLst/>
          </a:prstGeom>
        </p:spPr>
      </p:pic>
      <p:pic>
        <p:nvPicPr>
          <p:cNvPr id="10" name="Picture 9">
            <a:extLst>
              <a:ext uri="{FF2B5EF4-FFF2-40B4-BE49-F238E27FC236}">
                <a16:creationId xmlns:a16="http://schemas.microsoft.com/office/drawing/2014/main" id="{AF5BA55F-77F4-7D29-96BB-65163EE87421}"/>
              </a:ext>
            </a:extLst>
          </p:cNvPr>
          <p:cNvPicPr>
            <a:picLocks noChangeAspect="1"/>
          </p:cNvPicPr>
          <p:nvPr/>
        </p:nvPicPr>
        <p:blipFill>
          <a:blip r:embed="rId5"/>
          <a:stretch>
            <a:fillRect/>
          </a:stretch>
        </p:blipFill>
        <p:spPr>
          <a:xfrm>
            <a:off x="7665431" y="5585522"/>
            <a:ext cx="1541856" cy="362001"/>
          </a:xfrm>
          <a:prstGeom prst="rect">
            <a:avLst/>
          </a:prstGeom>
        </p:spPr>
      </p:pic>
      <p:pic>
        <p:nvPicPr>
          <p:cNvPr id="1026" name="Picture 2" descr="Discontinued stamp stock vector. Illustration of isolated - 153950049">
            <a:extLst>
              <a:ext uri="{FF2B5EF4-FFF2-40B4-BE49-F238E27FC236}">
                <a16:creationId xmlns:a16="http://schemas.microsoft.com/office/drawing/2014/main" id="{6A9D1181-A768-DD87-7D6C-B30C88E9C0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101982"/>
            <a:ext cx="4466455" cy="2177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1058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Forms and Collecting data</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5820936" y="579549"/>
            <a:ext cx="5995435" cy="5369695"/>
          </a:xfrm>
        </p:spPr>
        <p:txBody>
          <a:bodyPr/>
          <a:lstStyle/>
          <a:p>
            <a:r>
              <a:rPr lang="en-GB" dirty="0"/>
              <a:t>The return JSX then builds the form. In React, we constantly update the state when the user put information into the text box.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50</a:t>
            </a:fld>
            <a:endParaRPr lang="en-GB" dirty="0"/>
          </a:p>
        </p:txBody>
      </p:sp>
      <p:sp>
        <p:nvSpPr>
          <p:cNvPr id="2" name="Text Placeholder 5">
            <a:extLst>
              <a:ext uri="{FF2B5EF4-FFF2-40B4-BE49-F238E27FC236}">
                <a16:creationId xmlns:a16="http://schemas.microsoft.com/office/drawing/2014/main" id="{037DE5E3-DB0B-F201-1558-3414A1245080}"/>
              </a:ext>
            </a:extLst>
          </p:cNvPr>
          <p:cNvSpPr txBox="1">
            <a:spLocks/>
          </p:cNvSpPr>
          <p:nvPr/>
        </p:nvSpPr>
        <p:spPr>
          <a:xfrm>
            <a:off x="4742913" y="6272807"/>
            <a:ext cx="5995435" cy="660737"/>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 Be weary of re-rendering on state change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8" name="Picture 7">
            <a:extLst>
              <a:ext uri="{FF2B5EF4-FFF2-40B4-BE49-F238E27FC236}">
                <a16:creationId xmlns:a16="http://schemas.microsoft.com/office/drawing/2014/main" id="{F6156E5A-9B23-6E8E-7A1A-0EAA9911D448}"/>
              </a:ext>
            </a:extLst>
          </p:cNvPr>
          <p:cNvPicPr>
            <a:picLocks noChangeAspect="1"/>
          </p:cNvPicPr>
          <p:nvPr/>
        </p:nvPicPr>
        <p:blipFill>
          <a:blip r:embed="rId2"/>
          <a:stretch>
            <a:fillRect/>
          </a:stretch>
        </p:blipFill>
        <p:spPr>
          <a:xfrm>
            <a:off x="5852610" y="1724735"/>
            <a:ext cx="5403811" cy="1482135"/>
          </a:xfrm>
          <a:prstGeom prst="rect">
            <a:avLst/>
          </a:prstGeom>
        </p:spPr>
      </p:pic>
      <p:pic>
        <p:nvPicPr>
          <p:cNvPr id="11" name="Picture 10">
            <a:extLst>
              <a:ext uri="{FF2B5EF4-FFF2-40B4-BE49-F238E27FC236}">
                <a16:creationId xmlns:a16="http://schemas.microsoft.com/office/drawing/2014/main" id="{86FB8992-8D2A-1176-46DB-294B6EE42CF6}"/>
              </a:ext>
            </a:extLst>
          </p:cNvPr>
          <p:cNvPicPr>
            <a:picLocks noChangeAspect="1"/>
          </p:cNvPicPr>
          <p:nvPr/>
        </p:nvPicPr>
        <p:blipFill>
          <a:blip r:embed="rId3"/>
          <a:stretch>
            <a:fillRect/>
          </a:stretch>
        </p:blipFill>
        <p:spPr>
          <a:xfrm>
            <a:off x="643708" y="4508237"/>
            <a:ext cx="2766300" cy="1996613"/>
          </a:xfrm>
          <a:prstGeom prst="rect">
            <a:avLst/>
          </a:prstGeom>
          <a:ln>
            <a:solidFill>
              <a:schemeClr val="tx1"/>
            </a:solidFill>
          </a:ln>
        </p:spPr>
      </p:pic>
      <p:pic>
        <p:nvPicPr>
          <p:cNvPr id="13" name="Picture 12">
            <a:extLst>
              <a:ext uri="{FF2B5EF4-FFF2-40B4-BE49-F238E27FC236}">
                <a16:creationId xmlns:a16="http://schemas.microsoft.com/office/drawing/2014/main" id="{C0B022C1-C3AB-0E3A-1A7C-052D5A0B44DD}"/>
              </a:ext>
            </a:extLst>
          </p:cNvPr>
          <p:cNvPicPr>
            <a:picLocks noChangeAspect="1"/>
          </p:cNvPicPr>
          <p:nvPr/>
        </p:nvPicPr>
        <p:blipFill>
          <a:blip r:embed="rId4"/>
          <a:stretch>
            <a:fillRect/>
          </a:stretch>
        </p:blipFill>
        <p:spPr>
          <a:xfrm>
            <a:off x="4247699" y="3787256"/>
            <a:ext cx="7300593" cy="1905165"/>
          </a:xfrm>
          <a:prstGeom prst="rect">
            <a:avLst/>
          </a:prstGeom>
          <a:ln>
            <a:solidFill>
              <a:schemeClr val="tx1"/>
            </a:solidFill>
          </a:ln>
        </p:spPr>
      </p:pic>
    </p:spTree>
    <p:extLst>
      <p:ext uri="{BB962C8B-B14F-4D97-AF65-F5344CB8AC3E}">
        <p14:creationId xmlns:p14="http://schemas.microsoft.com/office/powerpoint/2010/main" val="2780518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Forms and Collecting data</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5820936" y="579549"/>
            <a:ext cx="5995435" cy="5369695"/>
          </a:xfrm>
        </p:spPr>
        <p:txBody>
          <a:bodyPr/>
          <a:lstStyle/>
          <a:p>
            <a:r>
              <a:rPr lang="en-GB" dirty="0"/>
              <a:t>Best practice with forms, validation and data wrangling is to use a library such as           React-Hook-Form.</a:t>
            </a:r>
          </a:p>
          <a:p>
            <a:endParaRPr lang="en-GB" dirty="0"/>
          </a:p>
          <a:p>
            <a:endParaRPr lang="en-GB" dirty="0"/>
          </a:p>
          <a:p>
            <a:endParaRPr lang="en-GB" dirty="0"/>
          </a:p>
          <a:p>
            <a:endParaRPr lang="en-GB" dirty="0"/>
          </a:p>
          <a:p>
            <a:r>
              <a:rPr lang="en-GB" dirty="0"/>
              <a:t>This manages form data and limits re-renders while reducing  component mounting overheads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51</a:t>
            </a:fld>
            <a:endParaRPr lang="en-GB" dirty="0"/>
          </a:p>
        </p:txBody>
      </p:sp>
      <p:pic>
        <p:nvPicPr>
          <p:cNvPr id="7" name="Picture 6">
            <a:extLst>
              <a:ext uri="{FF2B5EF4-FFF2-40B4-BE49-F238E27FC236}">
                <a16:creationId xmlns:a16="http://schemas.microsoft.com/office/drawing/2014/main" id="{78DEB119-A720-9803-6675-C594EEE35F29}"/>
              </a:ext>
            </a:extLst>
          </p:cNvPr>
          <p:cNvPicPr>
            <a:picLocks noChangeAspect="1"/>
          </p:cNvPicPr>
          <p:nvPr/>
        </p:nvPicPr>
        <p:blipFill>
          <a:blip r:embed="rId3"/>
          <a:stretch>
            <a:fillRect/>
          </a:stretch>
        </p:blipFill>
        <p:spPr>
          <a:xfrm>
            <a:off x="6287069" y="1784779"/>
            <a:ext cx="4694327" cy="1082134"/>
          </a:xfrm>
          <a:prstGeom prst="rect">
            <a:avLst/>
          </a:prstGeom>
        </p:spPr>
      </p:pic>
    </p:spTree>
    <p:extLst>
      <p:ext uri="{BB962C8B-B14F-4D97-AF65-F5344CB8AC3E}">
        <p14:creationId xmlns:p14="http://schemas.microsoft.com/office/powerpoint/2010/main" val="7017718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765EDF-D047-8069-3A25-A34CECFC0C99}"/>
              </a:ext>
            </a:extLst>
          </p:cNvPr>
          <p:cNvSpPr>
            <a:spLocks noGrp="1"/>
          </p:cNvSpPr>
          <p:nvPr>
            <p:ph type="ctrTitle"/>
          </p:nvPr>
        </p:nvSpPr>
        <p:spPr>
          <a:xfrm>
            <a:off x="376239" y="1701210"/>
            <a:ext cx="5810250" cy="963060"/>
          </a:xfrm>
        </p:spPr>
        <p:txBody>
          <a:bodyPr/>
          <a:lstStyle/>
          <a:p>
            <a:r>
              <a:rPr lang="en-GB" dirty="0"/>
              <a:t>Component Lifecycles</a:t>
            </a:r>
          </a:p>
        </p:txBody>
      </p:sp>
    </p:spTree>
    <p:extLst>
      <p:ext uri="{BB962C8B-B14F-4D97-AF65-F5344CB8AC3E}">
        <p14:creationId xmlns:p14="http://schemas.microsoft.com/office/powerpoint/2010/main" val="25067507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53</a:t>
            </a:fld>
            <a:endParaRPr lang="en-GB" dirty="0"/>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4294967295"/>
          </p:nvPr>
        </p:nvSpPr>
        <p:spPr>
          <a:xfrm>
            <a:off x="1289050" y="213678"/>
            <a:ext cx="10247630" cy="5899150"/>
          </a:xfrm>
        </p:spPr>
        <p:txBody>
          <a:bodyPr/>
          <a:lstStyle/>
          <a:p>
            <a:r>
              <a:rPr lang="en-GB" dirty="0"/>
              <a:t>In React, components are managed by a lifecycle that allows us control the behaviour of components at different points. The main 3 parts are:</a:t>
            </a:r>
          </a:p>
          <a:p>
            <a:endParaRPr lang="en-GB" dirty="0"/>
          </a:p>
          <a:p>
            <a:endParaRPr lang="en-GB" dirty="0"/>
          </a:p>
        </p:txBody>
      </p:sp>
      <p:sp>
        <p:nvSpPr>
          <p:cNvPr id="9" name="Rectangle 8">
            <a:extLst>
              <a:ext uri="{FF2B5EF4-FFF2-40B4-BE49-F238E27FC236}">
                <a16:creationId xmlns:a16="http://schemas.microsoft.com/office/drawing/2014/main" id="{DF792604-965A-2F65-8A6D-0405FA644D7F}"/>
              </a:ext>
            </a:extLst>
          </p:cNvPr>
          <p:cNvSpPr/>
          <p:nvPr/>
        </p:nvSpPr>
        <p:spPr>
          <a:xfrm>
            <a:off x="334052" y="1237348"/>
            <a:ext cx="3175820" cy="16616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Mounting</a:t>
            </a:r>
          </a:p>
        </p:txBody>
      </p:sp>
      <p:sp>
        <p:nvSpPr>
          <p:cNvPr id="10" name="Text Placeholder 5">
            <a:extLst>
              <a:ext uri="{FF2B5EF4-FFF2-40B4-BE49-F238E27FC236}">
                <a16:creationId xmlns:a16="http://schemas.microsoft.com/office/drawing/2014/main" id="{7412F324-B687-B8BC-037D-0DCF3AE3C2A3}"/>
              </a:ext>
            </a:extLst>
          </p:cNvPr>
          <p:cNvSpPr txBox="1">
            <a:spLocks/>
          </p:cNvSpPr>
          <p:nvPr/>
        </p:nvSpPr>
        <p:spPr>
          <a:xfrm>
            <a:off x="398823" y="2551908"/>
            <a:ext cx="2556387" cy="394626"/>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Methods are called:</a:t>
            </a:r>
          </a:p>
          <a:p>
            <a:endParaRPr lang="en-GB" dirty="0"/>
          </a:p>
          <a:p>
            <a:endParaRPr lang="en-GB" dirty="0"/>
          </a:p>
        </p:txBody>
      </p:sp>
      <p:sp>
        <p:nvSpPr>
          <p:cNvPr id="11" name="Text Placeholder 5">
            <a:extLst>
              <a:ext uri="{FF2B5EF4-FFF2-40B4-BE49-F238E27FC236}">
                <a16:creationId xmlns:a16="http://schemas.microsoft.com/office/drawing/2014/main" id="{7E8FDBC4-D7B4-E669-D71E-6DCED04AE5B1}"/>
              </a:ext>
            </a:extLst>
          </p:cNvPr>
          <p:cNvSpPr txBox="1">
            <a:spLocks/>
          </p:cNvSpPr>
          <p:nvPr/>
        </p:nvSpPr>
        <p:spPr>
          <a:xfrm>
            <a:off x="425983" y="3074715"/>
            <a:ext cx="3795252" cy="1076633"/>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Constructor where state is initialized and event handlers are </a:t>
            </a:r>
            <a:r>
              <a:rPr lang="en-GB" dirty="0" err="1"/>
              <a:t>binded</a:t>
            </a:r>
            <a:endParaRPr lang="en-GB" dirty="0"/>
          </a:p>
          <a:p>
            <a:endParaRPr lang="en-GB" dirty="0"/>
          </a:p>
          <a:p>
            <a:endParaRPr lang="en-GB" dirty="0"/>
          </a:p>
        </p:txBody>
      </p:sp>
      <p:sp>
        <p:nvSpPr>
          <p:cNvPr id="14" name="Text Placeholder 5">
            <a:extLst>
              <a:ext uri="{FF2B5EF4-FFF2-40B4-BE49-F238E27FC236}">
                <a16:creationId xmlns:a16="http://schemas.microsoft.com/office/drawing/2014/main" id="{D436BECF-F799-A7C0-5C56-2F5891A67745}"/>
              </a:ext>
            </a:extLst>
          </p:cNvPr>
          <p:cNvSpPr txBox="1">
            <a:spLocks/>
          </p:cNvSpPr>
          <p:nvPr/>
        </p:nvSpPr>
        <p:spPr>
          <a:xfrm>
            <a:off x="387637" y="4279529"/>
            <a:ext cx="3795252" cy="1076633"/>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Render method –puts the UI into the DOM</a:t>
            </a:r>
          </a:p>
          <a:p>
            <a:endParaRPr lang="en-GB" dirty="0"/>
          </a:p>
          <a:p>
            <a:endParaRPr lang="en-GB" dirty="0"/>
          </a:p>
        </p:txBody>
      </p:sp>
      <p:sp>
        <p:nvSpPr>
          <p:cNvPr id="15" name="Text Placeholder 5">
            <a:extLst>
              <a:ext uri="{FF2B5EF4-FFF2-40B4-BE49-F238E27FC236}">
                <a16:creationId xmlns:a16="http://schemas.microsoft.com/office/drawing/2014/main" id="{02C71EE1-89AA-35FD-9DB0-DB5E766016BF}"/>
              </a:ext>
            </a:extLst>
          </p:cNvPr>
          <p:cNvSpPr txBox="1">
            <a:spLocks/>
          </p:cNvSpPr>
          <p:nvPr/>
        </p:nvSpPr>
        <p:spPr>
          <a:xfrm>
            <a:off x="425983" y="5235617"/>
            <a:ext cx="3795252" cy="1076633"/>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err="1"/>
              <a:t>ComponentDidMount</a:t>
            </a:r>
            <a:r>
              <a:rPr lang="en-GB" dirty="0"/>
              <a:t> – responsible for Re-rendering</a:t>
            </a:r>
          </a:p>
          <a:p>
            <a:endParaRPr lang="en-GB" dirty="0"/>
          </a:p>
          <a:p>
            <a:endParaRPr lang="en-GB" dirty="0"/>
          </a:p>
        </p:txBody>
      </p:sp>
      <p:cxnSp>
        <p:nvCxnSpPr>
          <p:cNvPr id="17" name="Straight Connector 16">
            <a:extLst>
              <a:ext uri="{FF2B5EF4-FFF2-40B4-BE49-F238E27FC236}">
                <a16:creationId xmlns:a16="http://schemas.microsoft.com/office/drawing/2014/main" id="{81499BED-6CD1-575D-5123-332E5DCBF5FD}"/>
              </a:ext>
            </a:extLst>
          </p:cNvPr>
          <p:cNvCxnSpPr/>
          <p:nvPr/>
        </p:nvCxnSpPr>
        <p:spPr>
          <a:xfrm>
            <a:off x="4250732" y="1173182"/>
            <a:ext cx="0" cy="5243311"/>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0F09877-3EEA-6A2B-2886-D1BF52EE6EB3}"/>
              </a:ext>
            </a:extLst>
          </p:cNvPr>
          <p:cNvSpPr/>
          <p:nvPr/>
        </p:nvSpPr>
        <p:spPr>
          <a:xfrm>
            <a:off x="4657051" y="1173182"/>
            <a:ext cx="3175820" cy="16616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Updating</a:t>
            </a:r>
          </a:p>
        </p:txBody>
      </p:sp>
      <p:sp>
        <p:nvSpPr>
          <p:cNvPr id="19" name="Text Placeholder 5">
            <a:extLst>
              <a:ext uri="{FF2B5EF4-FFF2-40B4-BE49-F238E27FC236}">
                <a16:creationId xmlns:a16="http://schemas.microsoft.com/office/drawing/2014/main" id="{3BE6FD73-12F2-4659-B0D4-7095DD11619C}"/>
              </a:ext>
            </a:extLst>
          </p:cNvPr>
          <p:cNvSpPr txBox="1">
            <a:spLocks/>
          </p:cNvSpPr>
          <p:nvPr/>
        </p:nvSpPr>
        <p:spPr>
          <a:xfrm>
            <a:off x="4672783" y="3006662"/>
            <a:ext cx="3473981" cy="1076633"/>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When the state of the component changes the render method is called again</a:t>
            </a:r>
          </a:p>
          <a:p>
            <a:endParaRPr lang="en-GB" dirty="0"/>
          </a:p>
          <a:p>
            <a:endParaRPr lang="en-GB" dirty="0"/>
          </a:p>
        </p:txBody>
      </p:sp>
      <p:sp>
        <p:nvSpPr>
          <p:cNvPr id="20" name="Text Placeholder 5">
            <a:extLst>
              <a:ext uri="{FF2B5EF4-FFF2-40B4-BE49-F238E27FC236}">
                <a16:creationId xmlns:a16="http://schemas.microsoft.com/office/drawing/2014/main" id="{4855A545-76C8-48EF-7C3A-39EDBB03D505}"/>
              </a:ext>
            </a:extLst>
          </p:cNvPr>
          <p:cNvSpPr txBox="1">
            <a:spLocks/>
          </p:cNvSpPr>
          <p:nvPr/>
        </p:nvSpPr>
        <p:spPr>
          <a:xfrm>
            <a:off x="4657051" y="4543126"/>
            <a:ext cx="3473981" cy="1076633"/>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You can perform additional side effects via the </a:t>
            </a:r>
            <a:r>
              <a:rPr lang="en-GB" dirty="0" err="1"/>
              <a:t>componentDidMount</a:t>
            </a:r>
            <a:r>
              <a:rPr lang="en-GB" dirty="0"/>
              <a:t> method, just as before</a:t>
            </a:r>
          </a:p>
          <a:p>
            <a:endParaRPr lang="en-GB" dirty="0"/>
          </a:p>
          <a:p>
            <a:endParaRPr lang="en-GB" dirty="0"/>
          </a:p>
        </p:txBody>
      </p:sp>
      <p:cxnSp>
        <p:nvCxnSpPr>
          <p:cNvPr id="21" name="Straight Connector 20">
            <a:extLst>
              <a:ext uri="{FF2B5EF4-FFF2-40B4-BE49-F238E27FC236}">
                <a16:creationId xmlns:a16="http://schemas.microsoft.com/office/drawing/2014/main" id="{A302FBC7-4356-5B1C-2F31-63961EBC5ABA}"/>
              </a:ext>
            </a:extLst>
          </p:cNvPr>
          <p:cNvCxnSpPr/>
          <p:nvPr/>
        </p:nvCxnSpPr>
        <p:spPr>
          <a:xfrm>
            <a:off x="8283678" y="1154562"/>
            <a:ext cx="0" cy="5243311"/>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6AC44C0-2EB5-58A1-7766-F2E5FE682974}"/>
              </a:ext>
            </a:extLst>
          </p:cNvPr>
          <p:cNvSpPr/>
          <p:nvPr/>
        </p:nvSpPr>
        <p:spPr>
          <a:xfrm>
            <a:off x="8564019" y="1154562"/>
            <a:ext cx="3175820" cy="16616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Unmounting</a:t>
            </a:r>
          </a:p>
        </p:txBody>
      </p:sp>
      <p:sp>
        <p:nvSpPr>
          <p:cNvPr id="23" name="Text Placeholder 5">
            <a:extLst>
              <a:ext uri="{FF2B5EF4-FFF2-40B4-BE49-F238E27FC236}">
                <a16:creationId xmlns:a16="http://schemas.microsoft.com/office/drawing/2014/main" id="{A90F127F-2D4B-FD34-D6C6-4F549EED6609}"/>
              </a:ext>
            </a:extLst>
          </p:cNvPr>
          <p:cNvSpPr txBox="1">
            <a:spLocks/>
          </p:cNvSpPr>
          <p:nvPr/>
        </p:nvSpPr>
        <p:spPr>
          <a:xfrm>
            <a:off x="8564019" y="3006661"/>
            <a:ext cx="3473981" cy="1076633"/>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When a component is being removed from the DOM, the </a:t>
            </a:r>
            <a:r>
              <a:rPr lang="en-GB" dirty="0" err="1"/>
              <a:t>componentWillUnmount</a:t>
            </a:r>
            <a:r>
              <a:rPr lang="en-GB" dirty="0"/>
              <a:t> method is called</a:t>
            </a:r>
          </a:p>
          <a:p>
            <a:endParaRPr lang="en-GB" dirty="0"/>
          </a:p>
          <a:p>
            <a:endParaRPr lang="en-GB" dirty="0"/>
          </a:p>
        </p:txBody>
      </p:sp>
      <p:sp>
        <p:nvSpPr>
          <p:cNvPr id="24" name="Text Placeholder 5">
            <a:extLst>
              <a:ext uri="{FF2B5EF4-FFF2-40B4-BE49-F238E27FC236}">
                <a16:creationId xmlns:a16="http://schemas.microsoft.com/office/drawing/2014/main" id="{FAB0DFE8-9D2C-9A85-1C7A-E69BAE63003D}"/>
              </a:ext>
            </a:extLst>
          </p:cNvPr>
          <p:cNvSpPr txBox="1">
            <a:spLocks/>
          </p:cNvSpPr>
          <p:nvPr/>
        </p:nvSpPr>
        <p:spPr>
          <a:xfrm>
            <a:off x="8513506" y="4759166"/>
            <a:ext cx="3473981" cy="1076633"/>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This is where any clean up is performed, such as API cancelling or unsubscribing from events</a:t>
            </a:r>
          </a:p>
          <a:p>
            <a:endParaRPr lang="en-GB" dirty="0"/>
          </a:p>
          <a:p>
            <a:endParaRPr lang="en-GB" dirty="0"/>
          </a:p>
        </p:txBody>
      </p:sp>
      <p:sp>
        <p:nvSpPr>
          <p:cNvPr id="4" name="Text Placeholder 5">
            <a:extLst>
              <a:ext uri="{FF2B5EF4-FFF2-40B4-BE49-F238E27FC236}">
                <a16:creationId xmlns:a16="http://schemas.microsoft.com/office/drawing/2014/main" id="{21E6A029-B10C-33C3-0801-435F846D0F3E}"/>
              </a:ext>
            </a:extLst>
          </p:cNvPr>
          <p:cNvSpPr txBox="1">
            <a:spLocks/>
          </p:cNvSpPr>
          <p:nvPr/>
        </p:nvSpPr>
        <p:spPr>
          <a:xfrm>
            <a:off x="2958157" y="6508693"/>
            <a:ext cx="11110697" cy="442315"/>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These have been replaced by the </a:t>
            </a:r>
            <a:r>
              <a:rPr lang="en-GB" dirty="0" err="1"/>
              <a:t>useEffect</a:t>
            </a:r>
            <a:r>
              <a:rPr lang="en-GB" dirty="0"/>
              <a:t> hook</a:t>
            </a:r>
          </a:p>
          <a:p>
            <a:endParaRPr lang="en-GB" dirty="0"/>
          </a:p>
          <a:p>
            <a:endParaRPr lang="en-GB" dirty="0"/>
          </a:p>
        </p:txBody>
      </p:sp>
    </p:spTree>
    <p:extLst>
      <p:ext uri="{BB962C8B-B14F-4D97-AF65-F5344CB8AC3E}">
        <p14:creationId xmlns:p14="http://schemas.microsoft.com/office/powerpoint/2010/main" val="345894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4" grpId="0"/>
      <p:bldP spid="15" grpId="0"/>
      <p:bldP spid="18" grpId="0" animBg="1"/>
      <p:bldP spid="19" grpId="0"/>
      <p:bldP spid="20" grpId="0"/>
      <p:bldP spid="22" grpId="0" animBg="1"/>
      <p:bldP spid="23" grpId="0"/>
      <p:bldP spid="24" grpId="0"/>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err="1"/>
              <a:t>useEffect</a:t>
            </a:r>
            <a:endParaRPr lang="en-GB" dirty="0"/>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5870222" y="579549"/>
            <a:ext cx="5946149" cy="5899039"/>
          </a:xfrm>
        </p:spPr>
        <p:txBody>
          <a:bodyPr/>
          <a:lstStyle/>
          <a:p>
            <a:r>
              <a:rPr lang="en-GB" b="1" dirty="0"/>
              <a:t>Merge of </a:t>
            </a:r>
            <a:r>
              <a:rPr lang="en-GB" b="1" dirty="0" err="1"/>
              <a:t>componentDidMount</a:t>
            </a:r>
            <a:r>
              <a:rPr lang="en-GB" b="1" dirty="0"/>
              <a:t> and </a:t>
            </a:r>
            <a:r>
              <a:rPr lang="en-GB" b="1" dirty="0" err="1"/>
              <a:t>componentDidUpdate</a:t>
            </a:r>
            <a:br>
              <a:rPr lang="en-GB" dirty="0"/>
            </a:br>
            <a:endParaRPr lang="en-GB" dirty="0"/>
          </a:p>
          <a:p>
            <a:r>
              <a:rPr lang="en-GB" dirty="0" err="1"/>
              <a:t>useEffect</a:t>
            </a:r>
            <a:r>
              <a:rPr lang="en-GB" dirty="0"/>
              <a:t>(() =&gt; {</a:t>
            </a:r>
            <a:br>
              <a:rPr lang="en-GB" dirty="0"/>
            </a:br>
            <a:r>
              <a:rPr lang="en-GB" dirty="0"/>
              <a:t>console.log(“This is mounted or updated.”);</a:t>
            </a:r>
            <a:br>
              <a:rPr lang="en-GB" dirty="0"/>
            </a:br>
            <a:r>
              <a:rPr lang="en-GB" dirty="0"/>
              <a:t>});</a:t>
            </a:r>
          </a:p>
          <a:p>
            <a:endParaRPr lang="en-GB" dirty="0"/>
          </a:p>
          <a:p>
            <a:r>
              <a:rPr lang="en-GB" b="1" dirty="0"/>
              <a:t>Equivalent of </a:t>
            </a:r>
            <a:r>
              <a:rPr lang="en-GB" b="1" dirty="0" err="1"/>
              <a:t>componentDidMount</a:t>
            </a:r>
            <a:br>
              <a:rPr lang="en-GB" dirty="0"/>
            </a:br>
            <a:endParaRPr lang="en-GB" dirty="0"/>
          </a:p>
          <a:p>
            <a:r>
              <a:rPr lang="en-GB" dirty="0" err="1"/>
              <a:t>useEffect</a:t>
            </a:r>
            <a:r>
              <a:rPr lang="en-GB" dirty="0"/>
              <a:t>(() =&gt; {</a:t>
            </a:r>
            <a:br>
              <a:rPr lang="en-GB" dirty="0"/>
            </a:br>
            <a:r>
              <a:rPr lang="en-GB" dirty="0"/>
              <a:t>console.log(“This is mounted only not updated.”);</a:t>
            </a:r>
            <a:br>
              <a:rPr lang="en-GB" dirty="0"/>
            </a:br>
            <a:r>
              <a:rPr lang="en-GB" dirty="0"/>
              <a:t>}, []);</a:t>
            </a:r>
          </a:p>
          <a:p>
            <a:endParaRPr lang="en-GB" dirty="0"/>
          </a:p>
          <a:p>
            <a:endParaRPr lang="en-GB" dirty="0"/>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54</a:t>
            </a:fld>
            <a:endParaRPr lang="en-GB" dirty="0"/>
          </a:p>
        </p:txBody>
      </p:sp>
    </p:spTree>
    <p:extLst>
      <p:ext uri="{BB962C8B-B14F-4D97-AF65-F5344CB8AC3E}">
        <p14:creationId xmlns:p14="http://schemas.microsoft.com/office/powerpoint/2010/main" val="28572553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err="1"/>
              <a:t>useEffect</a:t>
            </a:r>
            <a:endParaRPr lang="en-GB" dirty="0"/>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3713800" y="1268427"/>
            <a:ext cx="8328104" cy="5899039"/>
          </a:xfrm>
        </p:spPr>
        <p:txBody>
          <a:bodyPr/>
          <a:lstStyle/>
          <a:p>
            <a:r>
              <a:rPr lang="en-GB" b="1" dirty="0"/>
              <a:t>Merge of </a:t>
            </a:r>
            <a:r>
              <a:rPr lang="en-GB" b="1" dirty="0" err="1"/>
              <a:t>componentDidMount</a:t>
            </a:r>
            <a:r>
              <a:rPr lang="en-GB" b="1" dirty="0"/>
              <a:t> and </a:t>
            </a:r>
            <a:r>
              <a:rPr lang="en-GB" b="1" dirty="0" err="1"/>
              <a:t>componentDidUpdate</a:t>
            </a:r>
            <a:r>
              <a:rPr lang="en-GB" b="1" dirty="0"/>
              <a:t> but only for given dependency</a:t>
            </a:r>
          </a:p>
          <a:p>
            <a:endParaRPr lang="en-GB" dirty="0"/>
          </a:p>
          <a:p>
            <a:r>
              <a:rPr lang="en-GB" dirty="0"/>
              <a:t> </a:t>
            </a:r>
            <a:r>
              <a:rPr lang="en-GB" dirty="0" err="1"/>
              <a:t>useEffect</a:t>
            </a:r>
            <a:r>
              <a:rPr lang="en-GB" dirty="0"/>
              <a:t>(() =&gt; {</a:t>
            </a:r>
          </a:p>
          <a:p>
            <a:r>
              <a:rPr lang="en-GB" dirty="0"/>
              <a:t>   console.log(“This is mounted or count state updated.”);</a:t>
            </a:r>
          </a:p>
          <a:p>
            <a:r>
              <a:rPr lang="en-GB" dirty="0"/>
              <a:t> }, [count]);</a:t>
            </a:r>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55</a:t>
            </a:fld>
            <a:endParaRPr lang="en-GB" dirty="0"/>
          </a:p>
        </p:txBody>
      </p:sp>
    </p:spTree>
    <p:extLst>
      <p:ext uri="{BB962C8B-B14F-4D97-AF65-F5344CB8AC3E}">
        <p14:creationId xmlns:p14="http://schemas.microsoft.com/office/powerpoint/2010/main" val="2386214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765EDF-D047-8069-3A25-A34CECFC0C99}"/>
              </a:ext>
            </a:extLst>
          </p:cNvPr>
          <p:cNvSpPr>
            <a:spLocks noGrp="1"/>
          </p:cNvSpPr>
          <p:nvPr>
            <p:ph type="ctrTitle"/>
          </p:nvPr>
        </p:nvSpPr>
        <p:spPr>
          <a:xfrm>
            <a:off x="376238" y="1701210"/>
            <a:ext cx="7017983" cy="963060"/>
          </a:xfrm>
        </p:spPr>
        <p:txBody>
          <a:bodyPr/>
          <a:lstStyle/>
          <a:p>
            <a:r>
              <a:rPr lang="en-GB" dirty="0"/>
              <a:t>Component Hierarchies</a:t>
            </a:r>
          </a:p>
        </p:txBody>
      </p:sp>
    </p:spTree>
    <p:extLst>
      <p:ext uri="{BB962C8B-B14F-4D97-AF65-F5344CB8AC3E}">
        <p14:creationId xmlns:p14="http://schemas.microsoft.com/office/powerpoint/2010/main" val="28300810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Setting out components </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5779910" y="579549"/>
            <a:ext cx="6036461" cy="5899039"/>
          </a:xfrm>
        </p:spPr>
        <p:txBody>
          <a:bodyPr/>
          <a:lstStyle/>
          <a:p>
            <a:r>
              <a:rPr lang="en-GB" dirty="0"/>
              <a:t>There are several schools of thought of how best to lay out components. Throughout the course, there will be several examples of how we can lay out pages and components.</a:t>
            </a:r>
          </a:p>
          <a:p>
            <a:endParaRPr lang="en-GB" dirty="0"/>
          </a:p>
          <a:p>
            <a:r>
              <a:rPr lang="en-GB" dirty="0"/>
              <a:t>The examples and projects we complete will have different methods.</a:t>
            </a:r>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57</a:t>
            </a:fld>
            <a:endParaRPr lang="en-GB" dirty="0"/>
          </a:p>
        </p:txBody>
      </p:sp>
    </p:spTree>
    <p:extLst>
      <p:ext uri="{BB962C8B-B14F-4D97-AF65-F5344CB8AC3E}">
        <p14:creationId xmlns:p14="http://schemas.microsoft.com/office/powerpoint/2010/main" val="9149497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Setting out components </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5779910" y="579549"/>
            <a:ext cx="6036461" cy="5899039"/>
          </a:xfrm>
        </p:spPr>
        <p:txBody>
          <a:bodyPr/>
          <a:lstStyle/>
          <a:p>
            <a:r>
              <a:rPr lang="en-GB" dirty="0"/>
              <a:t>In this example, an estate agent site we will look at later, The components are split up into blocks of functionality.</a:t>
            </a:r>
          </a:p>
          <a:p>
            <a:endParaRPr lang="en-GB" dirty="0"/>
          </a:p>
          <a:p>
            <a:endParaRPr lang="en-GB" dirty="0"/>
          </a:p>
          <a:p>
            <a:endParaRPr lang="en-GB" dirty="0"/>
          </a:p>
          <a:p>
            <a:endParaRPr lang="en-GB" dirty="0"/>
          </a:p>
          <a:p>
            <a:endParaRPr lang="en-GB" dirty="0"/>
          </a:p>
          <a:p>
            <a:endParaRPr lang="en-GB" dirty="0"/>
          </a:p>
          <a:p>
            <a:endParaRPr lang="en-GB" dirty="0"/>
          </a:p>
          <a:p>
            <a:r>
              <a:rPr lang="en-GB" dirty="0"/>
              <a:t>The JS components for that section and the relevant CSS all exist in their isolated folders.</a:t>
            </a:r>
          </a:p>
          <a:p>
            <a:endParaRPr lang="en-GB" dirty="0"/>
          </a:p>
          <a:p>
            <a:r>
              <a:rPr lang="en-GB" dirty="0"/>
              <a:t>This is excellent for creating microservices that can be maintained and updated independently </a:t>
            </a:r>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58</a:t>
            </a:fld>
            <a:endParaRPr lang="en-GB" dirty="0"/>
          </a:p>
        </p:txBody>
      </p:sp>
      <p:pic>
        <p:nvPicPr>
          <p:cNvPr id="4" name="Picture 3">
            <a:extLst>
              <a:ext uri="{FF2B5EF4-FFF2-40B4-BE49-F238E27FC236}">
                <a16:creationId xmlns:a16="http://schemas.microsoft.com/office/drawing/2014/main" id="{CB64F8D8-E878-94CD-E241-A85AFB985B01}"/>
              </a:ext>
            </a:extLst>
          </p:cNvPr>
          <p:cNvPicPr>
            <a:picLocks noChangeAspect="1"/>
          </p:cNvPicPr>
          <p:nvPr/>
        </p:nvPicPr>
        <p:blipFill>
          <a:blip r:embed="rId2"/>
          <a:stretch>
            <a:fillRect/>
          </a:stretch>
        </p:blipFill>
        <p:spPr>
          <a:xfrm>
            <a:off x="6273523" y="1672724"/>
            <a:ext cx="1684166" cy="2408129"/>
          </a:xfrm>
          <a:prstGeom prst="rect">
            <a:avLst/>
          </a:prstGeom>
        </p:spPr>
      </p:pic>
    </p:spTree>
    <p:extLst>
      <p:ext uri="{BB962C8B-B14F-4D97-AF65-F5344CB8AC3E}">
        <p14:creationId xmlns:p14="http://schemas.microsoft.com/office/powerpoint/2010/main" val="19679294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Setting out components </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5612701" y="215299"/>
            <a:ext cx="6036461" cy="5899039"/>
          </a:xfrm>
        </p:spPr>
        <p:txBody>
          <a:bodyPr/>
          <a:lstStyle/>
          <a:p>
            <a:r>
              <a:rPr lang="en-GB" dirty="0"/>
              <a:t>In this example, a simple shop with a cart (state management with context), you can see the pages and components have been split up. Again, with the CSS in the relevant folder</a:t>
            </a:r>
          </a:p>
          <a:p>
            <a:endParaRPr lang="en-GB" dirty="0"/>
          </a:p>
          <a:p>
            <a:endParaRPr lang="en-GB" dirty="0"/>
          </a:p>
          <a:p>
            <a:endParaRPr lang="en-GB" dirty="0"/>
          </a:p>
          <a:p>
            <a:endParaRPr lang="en-GB" dirty="0"/>
          </a:p>
          <a:p>
            <a:endParaRPr lang="en-GB" dirty="0"/>
          </a:p>
          <a:p>
            <a:endParaRPr lang="en-GB" dirty="0"/>
          </a:p>
          <a:p>
            <a:r>
              <a:rPr lang="en-GB" dirty="0"/>
              <a:t>Notice the navbar is a component that is called into App.js and the content is changed with routes</a:t>
            </a:r>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59</a:t>
            </a:fld>
            <a:endParaRPr lang="en-GB" dirty="0"/>
          </a:p>
        </p:txBody>
      </p:sp>
      <p:pic>
        <p:nvPicPr>
          <p:cNvPr id="7" name="Picture 6">
            <a:extLst>
              <a:ext uri="{FF2B5EF4-FFF2-40B4-BE49-F238E27FC236}">
                <a16:creationId xmlns:a16="http://schemas.microsoft.com/office/drawing/2014/main" id="{0DC63195-9006-3246-A307-9DFFCC44CC8F}"/>
              </a:ext>
            </a:extLst>
          </p:cNvPr>
          <p:cNvPicPr>
            <a:picLocks noChangeAspect="1"/>
          </p:cNvPicPr>
          <p:nvPr/>
        </p:nvPicPr>
        <p:blipFill>
          <a:blip r:embed="rId2"/>
          <a:stretch>
            <a:fillRect/>
          </a:stretch>
        </p:blipFill>
        <p:spPr>
          <a:xfrm>
            <a:off x="5779909" y="1670998"/>
            <a:ext cx="1524001" cy="2059913"/>
          </a:xfrm>
          <a:prstGeom prst="rect">
            <a:avLst/>
          </a:prstGeom>
        </p:spPr>
      </p:pic>
      <p:pic>
        <p:nvPicPr>
          <p:cNvPr id="9" name="Picture 8">
            <a:extLst>
              <a:ext uri="{FF2B5EF4-FFF2-40B4-BE49-F238E27FC236}">
                <a16:creationId xmlns:a16="http://schemas.microsoft.com/office/drawing/2014/main" id="{EB609DD5-1BAE-3A88-592C-2374E25780A9}"/>
              </a:ext>
            </a:extLst>
          </p:cNvPr>
          <p:cNvPicPr>
            <a:picLocks noChangeAspect="1"/>
          </p:cNvPicPr>
          <p:nvPr/>
        </p:nvPicPr>
        <p:blipFill>
          <a:blip r:embed="rId3"/>
          <a:stretch>
            <a:fillRect/>
          </a:stretch>
        </p:blipFill>
        <p:spPr>
          <a:xfrm>
            <a:off x="8227531" y="1670998"/>
            <a:ext cx="2149026" cy="2149026"/>
          </a:xfrm>
          <a:prstGeom prst="rect">
            <a:avLst/>
          </a:prstGeom>
        </p:spPr>
      </p:pic>
      <p:cxnSp>
        <p:nvCxnSpPr>
          <p:cNvPr id="11" name="Straight Arrow Connector 10">
            <a:extLst>
              <a:ext uri="{FF2B5EF4-FFF2-40B4-BE49-F238E27FC236}">
                <a16:creationId xmlns:a16="http://schemas.microsoft.com/office/drawing/2014/main" id="{3512B920-B2CB-0F6F-1601-847141F8A790}"/>
              </a:ext>
            </a:extLst>
          </p:cNvPr>
          <p:cNvCxnSpPr/>
          <p:nvPr/>
        </p:nvCxnSpPr>
        <p:spPr>
          <a:xfrm>
            <a:off x="7303910" y="2088444"/>
            <a:ext cx="9236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F695741-32C0-BD9E-6B0A-8F54A52A0E25}"/>
              </a:ext>
            </a:extLst>
          </p:cNvPr>
          <p:cNvPicPr>
            <a:picLocks noChangeAspect="1"/>
          </p:cNvPicPr>
          <p:nvPr/>
        </p:nvPicPr>
        <p:blipFill>
          <a:blip r:embed="rId4"/>
          <a:stretch>
            <a:fillRect/>
          </a:stretch>
        </p:blipFill>
        <p:spPr>
          <a:xfrm>
            <a:off x="5612701" y="4889118"/>
            <a:ext cx="6329041" cy="1672477"/>
          </a:xfrm>
          <a:prstGeom prst="rect">
            <a:avLst/>
          </a:prstGeom>
        </p:spPr>
      </p:pic>
    </p:spTree>
    <p:extLst>
      <p:ext uri="{BB962C8B-B14F-4D97-AF65-F5344CB8AC3E}">
        <p14:creationId xmlns:p14="http://schemas.microsoft.com/office/powerpoint/2010/main" val="762132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277C37-ACFC-A68E-F252-0CD80CA95253}"/>
              </a:ext>
            </a:extLst>
          </p:cNvPr>
          <p:cNvSpPr>
            <a:spLocks noGrp="1"/>
          </p:cNvSpPr>
          <p:nvPr>
            <p:ph type="body" sz="quarter" idx="15"/>
          </p:nvPr>
        </p:nvSpPr>
        <p:spPr>
          <a:xfrm>
            <a:off x="4878474" y="594721"/>
            <a:ext cx="6770688" cy="5119407"/>
          </a:xfrm>
        </p:spPr>
        <p:txBody>
          <a:bodyPr/>
          <a:lstStyle/>
          <a:p>
            <a:r>
              <a:rPr lang="en-GB" dirty="0"/>
              <a:t>React is very easy to install in </a:t>
            </a:r>
            <a:r>
              <a:rPr lang="en-GB" dirty="0" err="1"/>
              <a:t>VSCode</a:t>
            </a:r>
            <a:r>
              <a:rPr lang="en-GB" dirty="0"/>
              <a:t> just a few short commands and you have an install that runs exactly as you would hope.</a:t>
            </a:r>
          </a:p>
          <a:p>
            <a:r>
              <a:rPr lang="en-GB" dirty="0"/>
              <a:t>The command below allows us to create an app in a folder base:</a:t>
            </a:r>
          </a:p>
          <a:p>
            <a:endParaRPr lang="en-GB" dirty="0"/>
          </a:p>
          <a:p>
            <a:r>
              <a:rPr lang="en-GB" dirty="0" err="1"/>
              <a:t>npx</a:t>
            </a:r>
            <a:r>
              <a:rPr lang="en-GB" dirty="0"/>
              <a:t> </a:t>
            </a:r>
            <a:r>
              <a:rPr lang="en-GB" dirty="0" err="1"/>
              <a:t>create-vite@latest</a:t>
            </a:r>
            <a:r>
              <a:rPr lang="en-GB" dirty="0"/>
              <a:t> solution</a:t>
            </a:r>
          </a:p>
          <a:p>
            <a:endParaRPr lang="en-GB" dirty="0"/>
          </a:p>
          <a:p>
            <a:r>
              <a:rPr lang="en-GB" dirty="0"/>
              <a:t>The first time you run this, you will be asked to install a specific version of </a:t>
            </a:r>
            <a:r>
              <a:rPr lang="en-GB" dirty="0" err="1"/>
              <a:t>vite</a:t>
            </a:r>
            <a:r>
              <a:rPr lang="en-GB" dirty="0"/>
              <a:t>. You can respond with ‘y’.</a:t>
            </a:r>
          </a:p>
          <a:p>
            <a:endParaRPr lang="en-GB" dirty="0"/>
          </a:p>
          <a:p>
            <a:r>
              <a:rPr lang="en-GB" dirty="0"/>
              <a:t>You will be presented with a list of framework options. Use the arrow keys to select React</a:t>
            </a:r>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441358C4-AF88-D35C-0207-50EADC013924}"/>
              </a:ext>
            </a:extLst>
          </p:cNvPr>
          <p:cNvSpPr>
            <a:spLocks noGrp="1"/>
          </p:cNvSpPr>
          <p:nvPr>
            <p:ph type="sldNum" sz="quarter" idx="4"/>
          </p:nvPr>
        </p:nvSpPr>
        <p:spPr/>
        <p:txBody>
          <a:bodyPr/>
          <a:lstStyle/>
          <a:p>
            <a:fld id="{EF892D59-8F09-EF4B-AD6D-DA609442F868}" type="slidenum">
              <a:rPr lang="en-GB" smtClean="0"/>
              <a:pPr/>
              <a:t>6</a:t>
            </a:fld>
            <a:endParaRPr lang="en-GB" dirty="0"/>
          </a:p>
        </p:txBody>
      </p:sp>
      <p:sp>
        <p:nvSpPr>
          <p:cNvPr id="4" name="Text Placeholder 3">
            <a:extLst>
              <a:ext uri="{FF2B5EF4-FFF2-40B4-BE49-F238E27FC236}">
                <a16:creationId xmlns:a16="http://schemas.microsoft.com/office/drawing/2014/main" id="{546D096B-D50E-C4D7-69C2-ECA8E4A3D4F8}"/>
              </a:ext>
            </a:extLst>
          </p:cNvPr>
          <p:cNvSpPr>
            <a:spLocks noGrp="1"/>
          </p:cNvSpPr>
          <p:nvPr>
            <p:ph type="body" sz="quarter" idx="10"/>
          </p:nvPr>
        </p:nvSpPr>
        <p:spPr>
          <a:xfrm>
            <a:off x="196524" y="1349984"/>
            <a:ext cx="4052745" cy="2751998"/>
          </a:xfrm>
        </p:spPr>
        <p:txBody>
          <a:bodyPr/>
          <a:lstStyle/>
          <a:p>
            <a:r>
              <a:rPr lang="en-GB" dirty="0"/>
              <a:t>Installing React - </a:t>
            </a:r>
            <a:r>
              <a:rPr lang="en-GB" dirty="0" err="1"/>
              <a:t>vite</a:t>
            </a:r>
            <a:endParaRPr lang="en-GB" dirty="0"/>
          </a:p>
        </p:txBody>
      </p:sp>
      <p:pic>
        <p:nvPicPr>
          <p:cNvPr id="7" name="Picture 6">
            <a:extLst>
              <a:ext uri="{FF2B5EF4-FFF2-40B4-BE49-F238E27FC236}">
                <a16:creationId xmlns:a16="http://schemas.microsoft.com/office/drawing/2014/main" id="{D4782122-CC9E-E567-2B6A-D20B064D3E3C}"/>
              </a:ext>
            </a:extLst>
          </p:cNvPr>
          <p:cNvPicPr>
            <a:picLocks noChangeAspect="1"/>
          </p:cNvPicPr>
          <p:nvPr/>
        </p:nvPicPr>
        <p:blipFill>
          <a:blip r:embed="rId3"/>
          <a:stretch>
            <a:fillRect/>
          </a:stretch>
        </p:blipFill>
        <p:spPr>
          <a:xfrm>
            <a:off x="7810920" y="3086070"/>
            <a:ext cx="4012278" cy="342930"/>
          </a:xfrm>
          <a:prstGeom prst="rect">
            <a:avLst/>
          </a:prstGeom>
        </p:spPr>
      </p:pic>
      <p:pic>
        <p:nvPicPr>
          <p:cNvPr id="11" name="Picture 10">
            <a:extLst>
              <a:ext uri="{FF2B5EF4-FFF2-40B4-BE49-F238E27FC236}">
                <a16:creationId xmlns:a16="http://schemas.microsoft.com/office/drawing/2014/main" id="{A4CED301-D334-3F64-47FB-A02204EC78CF}"/>
              </a:ext>
            </a:extLst>
          </p:cNvPr>
          <p:cNvPicPr>
            <a:picLocks noChangeAspect="1"/>
          </p:cNvPicPr>
          <p:nvPr/>
        </p:nvPicPr>
        <p:blipFill>
          <a:blip r:embed="rId4"/>
          <a:stretch>
            <a:fillRect/>
          </a:stretch>
        </p:blipFill>
        <p:spPr>
          <a:xfrm>
            <a:off x="10376512" y="4848920"/>
            <a:ext cx="1272650" cy="1752752"/>
          </a:xfrm>
          <a:prstGeom prst="rect">
            <a:avLst/>
          </a:prstGeom>
        </p:spPr>
      </p:pic>
    </p:spTree>
    <p:extLst>
      <p:ext uri="{BB962C8B-B14F-4D97-AF65-F5344CB8AC3E}">
        <p14:creationId xmlns:p14="http://schemas.microsoft.com/office/powerpoint/2010/main" val="10012025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Setting out components </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5779910" y="579549"/>
            <a:ext cx="6036461" cy="5899039"/>
          </a:xfrm>
        </p:spPr>
        <p:txBody>
          <a:bodyPr/>
          <a:lstStyle/>
          <a:p>
            <a:r>
              <a:rPr lang="en-GB" dirty="0"/>
              <a:t>As these become more complex and more complete, different languages and frameworks  are needed to further isolate the roles and features</a:t>
            </a:r>
          </a:p>
          <a:p>
            <a:r>
              <a:rPr lang="en-GB" dirty="0"/>
              <a:t>		Here, you can see the web front</a:t>
            </a:r>
          </a:p>
          <a:p>
            <a:r>
              <a:rPr lang="en-GB" dirty="0"/>
              <a:t>		end, built in React, and the </a:t>
            </a:r>
          </a:p>
          <a:p>
            <a:r>
              <a:rPr lang="en-GB" dirty="0"/>
              <a:t>		middleware / back end built</a:t>
            </a:r>
          </a:p>
          <a:p>
            <a:r>
              <a:rPr lang="en-GB" dirty="0"/>
              <a:t>		with Java and </a:t>
            </a:r>
            <a:r>
              <a:rPr lang="en-GB" dirty="0" err="1"/>
              <a:t>springboot</a:t>
            </a:r>
            <a:endParaRPr lang="en-GB" dirty="0"/>
          </a:p>
          <a:p>
            <a:endParaRPr lang="en-GB" dirty="0"/>
          </a:p>
          <a:p>
            <a:endParaRPr lang="en-GB" dirty="0"/>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60</a:t>
            </a:fld>
            <a:endParaRPr lang="en-GB" dirty="0"/>
          </a:p>
        </p:txBody>
      </p:sp>
      <p:pic>
        <p:nvPicPr>
          <p:cNvPr id="7" name="Picture 6">
            <a:extLst>
              <a:ext uri="{FF2B5EF4-FFF2-40B4-BE49-F238E27FC236}">
                <a16:creationId xmlns:a16="http://schemas.microsoft.com/office/drawing/2014/main" id="{35E888D3-1D5C-DF5F-092F-F89B1F4AED53}"/>
              </a:ext>
            </a:extLst>
          </p:cNvPr>
          <p:cNvPicPr>
            <a:picLocks noChangeAspect="1"/>
          </p:cNvPicPr>
          <p:nvPr/>
        </p:nvPicPr>
        <p:blipFill>
          <a:blip r:embed="rId2"/>
          <a:stretch>
            <a:fillRect/>
          </a:stretch>
        </p:blipFill>
        <p:spPr>
          <a:xfrm>
            <a:off x="4865263" y="1854626"/>
            <a:ext cx="2461473" cy="4610500"/>
          </a:xfrm>
          <a:prstGeom prst="rect">
            <a:avLst/>
          </a:prstGeom>
        </p:spPr>
      </p:pic>
    </p:spTree>
    <p:extLst>
      <p:ext uri="{BB962C8B-B14F-4D97-AF65-F5344CB8AC3E}">
        <p14:creationId xmlns:p14="http://schemas.microsoft.com/office/powerpoint/2010/main" val="4660777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765EDF-D047-8069-3A25-A34CECFC0C99}"/>
              </a:ext>
            </a:extLst>
          </p:cNvPr>
          <p:cNvSpPr>
            <a:spLocks noGrp="1"/>
          </p:cNvSpPr>
          <p:nvPr>
            <p:ph type="ctrTitle"/>
          </p:nvPr>
        </p:nvSpPr>
        <p:spPr>
          <a:xfrm>
            <a:off x="376239" y="1701210"/>
            <a:ext cx="5810250" cy="963060"/>
          </a:xfrm>
        </p:spPr>
        <p:txBody>
          <a:bodyPr/>
          <a:lstStyle/>
          <a:p>
            <a:r>
              <a:rPr lang="en-GB" dirty="0"/>
              <a:t>Labs and Activities</a:t>
            </a:r>
          </a:p>
        </p:txBody>
      </p:sp>
    </p:spTree>
    <p:extLst>
      <p:ext uri="{BB962C8B-B14F-4D97-AF65-F5344CB8AC3E}">
        <p14:creationId xmlns:p14="http://schemas.microsoft.com/office/powerpoint/2010/main" val="21759350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Simple Single page – No routing yet!</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5779910" y="579549"/>
            <a:ext cx="6036461" cy="3007779"/>
          </a:xfrm>
        </p:spPr>
        <p:txBody>
          <a:bodyPr/>
          <a:lstStyle/>
          <a:p>
            <a:r>
              <a:rPr lang="en-GB" dirty="0"/>
              <a:t>The standard exercise for react is to build a </a:t>
            </a:r>
            <a:r>
              <a:rPr lang="en-GB" dirty="0" err="1"/>
              <a:t>ToDo</a:t>
            </a:r>
            <a:r>
              <a:rPr lang="en-GB" dirty="0"/>
              <a:t> list. This will be a rolling theme but will form the basis of higher levels of best practice moving forward.</a:t>
            </a:r>
          </a:p>
          <a:p>
            <a:endParaRPr lang="en-GB" dirty="0"/>
          </a:p>
          <a:p>
            <a:r>
              <a:rPr lang="en-GB" dirty="0"/>
              <a:t>Throughout the week, there will be new challenges, but let’s start here</a:t>
            </a:r>
          </a:p>
          <a:p>
            <a:endParaRPr lang="en-GB" dirty="0"/>
          </a:p>
          <a:p>
            <a:endParaRPr lang="en-GB" dirty="0"/>
          </a:p>
          <a:p>
            <a:r>
              <a:rPr lang="en-GB" dirty="0"/>
              <a:t>Demo of Simple blog technology on a single page</a:t>
            </a:r>
          </a:p>
          <a:p>
            <a:endParaRPr lang="en-GB" dirty="0"/>
          </a:p>
          <a:p>
            <a:endParaRPr lang="en-GB" dirty="0"/>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62</a:t>
            </a:fld>
            <a:endParaRPr lang="en-GB" dirty="0"/>
          </a:p>
        </p:txBody>
      </p:sp>
    </p:spTree>
    <p:extLst>
      <p:ext uri="{BB962C8B-B14F-4D97-AF65-F5344CB8AC3E}">
        <p14:creationId xmlns:p14="http://schemas.microsoft.com/office/powerpoint/2010/main" val="2463566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4D035-9F76-B234-C209-1E9CC751E572}"/>
              </a:ext>
            </a:extLst>
          </p:cNvPr>
          <p:cNvSpPr>
            <a:spLocks noGrp="1"/>
          </p:cNvSpPr>
          <p:nvPr>
            <p:ph type="body" sz="quarter" idx="10"/>
          </p:nvPr>
        </p:nvSpPr>
        <p:spPr/>
        <p:txBody>
          <a:bodyPr/>
          <a:lstStyle/>
          <a:p>
            <a:r>
              <a:rPr lang="en-GB" dirty="0"/>
              <a:t>Challenge</a:t>
            </a:r>
          </a:p>
        </p:txBody>
      </p:sp>
      <p:sp>
        <p:nvSpPr>
          <p:cNvPr id="6" name="Text Placeholder 5">
            <a:extLst>
              <a:ext uri="{FF2B5EF4-FFF2-40B4-BE49-F238E27FC236}">
                <a16:creationId xmlns:a16="http://schemas.microsoft.com/office/drawing/2014/main" id="{600C845B-1625-4D7C-B102-40B57E1FEE3D}"/>
              </a:ext>
            </a:extLst>
          </p:cNvPr>
          <p:cNvSpPr>
            <a:spLocks noGrp="1"/>
          </p:cNvSpPr>
          <p:nvPr>
            <p:ph type="body" sz="quarter" idx="11"/>
          </p:nvPr>
        </p:nvSpPr>
        <p:spPr>
          <a:xfrm>
            <a:off x="5770755" y="2205149"/>
            <a:ext cx="6036461" cy="3007779"/>
          </a:xfrm>
        </p:spPr>
        <p:txBody>
          <a:bodyPr/>
          <a:lstStyle/>
          <a:p>
            <a:r>
              <a:rPr lang="en-GB" dirty="0"/>
              <a:t>Create a single (non routed) page that has a form within it.</a:t>
            </a:r>
          </a:p>
          <a:p>
            <a:endParaRPr lang="en-GB" dirty="0"/>
          </a:p>
          <a:p>
            <a:r>
              <a:rPr lang="en-GB" dirty="0"/>
              <a:t>Build a JSON Server for testing the concept of sending and receiving data which is refreshed when new content is added.</a:t>
            </a:r>
          </a:p>
          <a:p>
            <a:endParaRPr lang="en-GB" dirty="0"/>
          </a:p>
          <a:p>
            <a:endParaRPr lang="en-GB" dirty="0"/>
          </a:p>
          <a:p>
            <a:endParaRPr lang="en-GB" dirty="0"/>
          </a:p>
          <a:p>
            <a:endParaRPr lang="en-GB" dirty="0"/>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EA821018-76F4-32FA-F4B5-652C77E505FA}"/>
              </a:ext>
            </a:extLst>
          </p:cNvPr>
          <p:cNvSpPr>
            <a:spLocks noGrp="1"/>
          </p:cNvSpPr>
          <p:nvPr>
            <p:ph type="sldNum" sz="quarter" idx="4"/>
          </p:nvPr>
        </p:nvSpPr>
        <p:spPr/>
        <p:txBody>
          <a:bodyPr/>
          <a:lstStyle/>
          <a:p>
            <a:fld id="{EF892D59-8F09-EF4B-AD6D-DA609442F868}" type="slidenum">
              <a:rPr lang="en-GB" smtClean="0"/>
              <a:pPr/>
              <a:t>63</a:t>
            </a:fld>
            <a:endParaRPr lang="en-GB" dirty="0"/>
          </a:p>
        </p:txBody>
      </p:sp>
    </p:spTree>
    <p:extLst>
      <p:ext uri="{BB962C8B-B14F-4D97-AF65-F5344CB8AC3E}">
        <p14:creationId xmlns:p14="http://schemas.microsoft.com/office/powerpoint/2010/main" val="4047600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277C37-ACFC-A68E-F252-0CD80CA95253}"/>
              </a:ext>
            </a:extLst>
          </p:cNvPr>
          <p:cNvSpPr>
            <a:spLocks noGrp="1"/>
          </p:cNvSpPr>
          <p:nvPr>
            <p:ph type="body" sz="quarter" idx="15"/>
          </p:nvPr>
        </p:nvSpPr>
        <p:spPr>
          <a:xfrm>
            <a:off x="4878474" y="594721"/>
            <a:ext cx="6939900" cy="5119407"/>
          </a:xfrm>
        </p:spPr>
        <p:txBody>
          <a:bodyPr/>
          <a:lstStyle/>
          <a:p>
            <a:r>
              <a:rPr lang="en-GB" dirty="0"/>
              <a:t>Select JavaScript using the arrow keys again to select the variant</a:t>
            </a:r>
          </a:p>
          <a:p>
            <a:endParaRPr lang="en-GB" dirty="0"/>
          </a:p>
          <a:p>
            <a:endParaRPr lang="en-GB" dirty="0"/>
          </a:p>
          <a:p>
            <a:endParaRPr lang="en-GB" dirty="0"/>
          </a:p>
          <a:p>
            <a:endParaRPr lang="en-GB" dirty="0"/>
          </a:p>
          <a:p>
            <a:r>
              <a:rPr lang="en-GB" dirty="0"/>
              <a:t>With the structure now ready, we need to navigate to our new folder and perform an ‘</a:t>
            </a:r>
            <a:r>
              <a:rPr lang="en-GB" dirty="0" err="1"/>
              <a:t>npm</a:t>
            </a:r>
            <a:r>
              <a:rPr lang="en-GB" dirty="0"/>
              <a:t> install’.</a:t>
            </a:r>
          </a:p>
          <a:p>
            <a:r>
              <a:rPr lang="en-GB" dirty="0"/>
              <a:t>Once complete, this will allow us to run ‘</a:t>
            </a:r>
            <a:r>
              <a:rPr lang="en-GB" dirty="0" err="1"/>
              <a:t>npm</a:t>
            </a:r>
            <a:r>
              <a:rPr lang="en-GB" dirty="0"/>
              <a:t> run dev’ to fire up the webpage  </a:t>
            </a:r>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441358C4-AF88-D35C-0207-50EADC013924}"/>
              </a:ext>
            </a:extLst>
          </p:cNvPr>
          <p:cNvSpPr>
            <a:spLocks noGrp="1"/>
          </p:cNvSpPr>
          <p:nvPr>
            <p:ph type="sldNum" sz="quarter" idx="4"/>
          </p:nvPr>
        </p:nvSpPr>
        <p:spPr/>
        <p:txBody>
          <a:bodyPr/>
          <a:lstStyle/>
          <a:p>
            <a:fld id="{EF892D59-8F09-EF4B-AD6D-DA609442F868}" type="slidenum">
              <a:rPr lang="en-GB" smtClean="0"/>
              <a:pPr/>
              <a:t>7</a:t>
            </a:fld>
            <a:endParaRPr lang="en-GB" dirty="0"/>
          </a:p>
        </p:txBody>
      </p:sp>
      <p:sp>
        <p:nvSpPr>
          <p:cNvPr id="4" name="Text Placeholder 3">
            <a:extLst>
              <a:ext uri="{FF2B5EF4-FFF2-40B4-BE49-F238E27FC236}">
                <a16:creationId xmlns:a16="http://schemas.microsoft.com/office/drawing/2014/main" id="{546D096B-D50E-C4D7-69C2-ECA8E4A3D4F8}"/>
              </a:ext>
            </a:extLst>
          </p:cNvPr>
          <p:cNvSpPr>
            <a:spLocks noGrp="1"/>
          </p:cNvSpPr>
          <p:nvPr>
            <p:ph type="body" sz="quarter" idx="10"/>
          </p:nvPr>
        </p:nvSpPr>
        <p:spPr>
          <a:xfrm>
            <a:off x="196524" y="1349984"/>
            <a:ext cx="4052745" cy="2751998"/>
          </a:xfrm>
        </p:spPr>
        <p:txBody>
          <a:bodyPr/>
          <a:lstStyle/>
          <a:p>
            <a:r>
              <a:rPr lang="en-GB" dirty="0"/>
              <a:t>Installing React - </a:t>
            </a:r>
            <a:r>
              <a:rPr lang="en-GB" dirty="0" err="1"/>
              <a:t>vite</a:t>
            </a:r>
            <a:endParaRPr lang="en-GB" dirty="0"/>
          </a:p>
        </p:txBody>
      </p:sp>
      <p:pic>
        <p:nvPicPr>
          <p:cNvPr id="6" name="Picture 5">
            <a:extLst>
              <a:ext uri="{FF2B5EF4-FFF2-40B4-BE49-F238E27FC236}">
                <a16:creationId xmlns:a16="http://schemas.microsoft.com/office/drawing/2014/main" id="{8FD43C6F-74DF-4AFA-8B4E-15D437E26C3B}"/>
              </a:ext>
            </a:extLst>
          </p:cNvPr>
          <p:cNvPicPr>
            <a:picLocks noChangeAspect="1"/>
          </p:cNvPicPr>
          <p:nvPr/>
        </p:nvPicPr>
        <p:blipFill>
          <a:blip r:embed="rId3"/>
          <a:stretch>
            <a:fillRect/>
          </a:stretch>
        </p:blipFill>
        <p:spPr>
          <a:xfrm>
            <a:off x="5655060" y="1347321"/>
            <a:ext cx="4915326" cy="1028789"/>
          </a:xfrm>
          <a:prstGeom prst="rect">
            <a:avLst/>
          </a:prstGeom>
        </p:spPr>
      </p:pic>
      <p:pic>
        <p:nvPicPr>
          <p:cNvPr id="9" name="Picture 8">
            <a:extLst>
              <a:ext uri="{FF2B5EF4-FFF2-40B4-BE49-F238E27FC236}">
                <a16:creationId xmlns:a16="http://schemas.microsoft.com/office/drawing/2014/main" id="{6E9EBAD6-E632-75F7-6D0F-C544DD99DBDA}"/>
              </a:ext>
            </a:extLst>
          </p:cNvPr>
          <p:cNvPicPr>
            <a:picLocks noChangeAspect="1"/>
          </p:cNvPicPr>
          <p:nvPr/>
        </p:nvPicPr>
        <p:blipFill>
          <a:blip r:embed="rId4"/>
          <a:stretch>
            <a:fillRect/>
          </a:stretch>
        </p:blipFill>
        <p:spPr>
          <a:xfrm>
            <a:off x="5359809" y="4314905"/>
            <a:ext cx="5700254" cy="1470787"/>
          </a:xfrm>
          <a:prstGeom prst="rect">
            <a:avLst/>
          </a:prstGeom>
        </p:spPr>
      </p:pic>
      <p:pic>
        <p:nvPicPr>
          <p:cNvPr id="12" name="Picture 11">
            <a:extLst>
              <a:ext uri="{FF2B5EF4-FFF2-40B4-BE49-F238E27FC236}">
                <a16:creationId xmlns:a16="http://schemas.microsoft.com/office/drawing/2014/main" id="{54AD99DD-73B5-5FF7-D940-51D04E8C0D72}"/>
              </a:ext>
            </a:extLst>
          </p:cNvPr>
          <p:cNvPicPr>
            <a:picLocks noChangeAspect="1"/>
          </p:cNvPicPr>
          <p:nvPr/>
        </p:nvPicPr>
        <p:blipFill>
          <a:blip r:embed="rId5"/>
          <a:stretch>
            <a:fillRect/>
          </a:stretch>
        </p:blipFill>
        <p:spPr>
          <a:xfrm>
            <a:off x="6618632" y="5948523"/>
            <a:ext cx="5121084" cy="518205"/>
          </a:xfrm>
          <a:prstGeom prst="rect">
            <a:avLst/>
          </a:prstGeom>
        </p:spPr>
      </p:pic>
    </p:spTree>
    <p:extLst>
      <p:ext uri="{BB962C8B-B14F-4D97-AF65-F5344CB8AC3E}">
        <p14:creationId xmlns:p14="http://schemas.microsoft.com/office/powerpoint/2010/main" val="1482717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277C37-ACFC-A68E-F252-0CD80CA95253}"/>
              </a:ext>
            </a:extLst>
          </p:cNvPr>
          <p:cNvSpPr>
            <a:spLocks noGrp="1"/>
          </p:cNvSpPr>
          <p:nvPr>
            <p:ph type="body" sz="quarter" idx="15"/>
          </p:nvPr>
        </p:nvSpPr>
        <p:spPr>
          <a:xfrm>
            <a:off x="4878474" y="594721"/>
            <a:ext cx="6939900" cy="5119407"/>
          </a:xfrm>
        </p:spPr>
        <p:txBody>
          <a:bodyPr/>
          <a:lstStyle/>
          <a:p>
            <a:endParaRPr lang="en-GB" dirty="0"/>
          </a:p>
          <a:p>
            <a:endParaRPr lang="en-GB" dirty="0"/>
          </a:p>
          <a:p>
            <a:r>
              <a:rPr lang="en-GB" dirty="0"/>
              <a:t>This will build a live server which allows us to see how our app looks in a browser</a:t>
            </a:r>
          </a:p>
          <a:p>
            <a:endParaRPr lang="en-GB" dirty="0"/>
          </a:p>
          <a:p>
            <a:endParaRPr lang="en-GB" dirty="0"/>
          </a:p>
          <a:p>
            <a:endParaRPr lang="en-GB" dirty="0"/>
          </a:p>
          <a:p>
            <a:endParaRPr lang="en-GB" dirty="0"/>
          </a:p>
          <a:p>
            <a:r>
              <a:rPr lang="en-GB" dirty="0"/>
              <a:t>You can click on the link to open the browser</a:t>
            </a:r>
          </a:p>
          <a:p>
            <a:endParaRPr lang="en-GB" dirty="0"/>
          </a:p>
          <a:p>
            <a:endParaRPr lang="en-GB" dirty="0"/>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441358C4-AF88-D35C-0207-50EADC013924}"/>
              </a:ext>
            </a:extLst>
          </p:cNvPr>
          <p:cNvSpPr>
            <a:spLocks noGrp="1"/>
          </p:cNvSpPr>
          <p:nvPr>
            <p:ph type="sldNum" sz="quarter" idx="4"/>
          </p:nvPr>
        </p:nvSpPr>
        <p:spPr/>
        <p:txBody>
          <a:bodyPr/>
          <a:lstStyle/>
          <a:p>
            <a:fld id="{EF892D59-8F09-EF4B-AD6D-DA609442F868}" type="slidenum">
              <a:rPr lang="en-GB" smtClean="0"/>
              <a:pPr/>
              <a:t>8</a:t>
            </a:fld>
            <a:endParaRPr lang="en-GB" dirty="0"/>
          </a:p>
        </p:txBody>
      </p:sp>
      <p:sp>
        <p:nvSpPr>
          <p:cNvPr id="4" name="Text Placeholder 3">
            <a:extLst>
              <a:ext uri="{FF2B5EF4-FFF2-40B4-BE49-F238E27FC236}">
                <a16:creationId xmlns:a16="http://schemas.microsoft.com/office/drawing/2014/main" id="{546D096B-D50E-C4D7-69C2-ECA8E4A3D4F8}"/>
              </a:ext>
            </a:extLst>
          </p:cNvPr>
          <p:cNvSpPr>
            <a:spLocks noGrp="1"/>
          </p:cNvSpPr>
          <p:nvPr>
            <p:ph type="body" sz="quarter" idx="10"/>
          </p:nvPr>
        </p:nvSpPr>
        <p:spPr>
          <a:xfrm>
            <a:off x="196524" y="1349984"/>
            <a:ext cx="4052745" cy="2751998"/>
          </a:xfrm>
        </p:spPr>
        <p:txBody>
          <a:bodyPr/>
          <a:lstStyle/>
          <a:p>
            <a:r>
              <a:rPr lang="en-GB" dirty="0"/>
              <a:t>Installing React - </a:t>
            </a:r>
            <a:r>
              <a:rPr lang="en-GB" dirty="0" err="1"/>
              <a:t>vite</a:t>
            </a:r>
            <a:endParaRPr lang="en-GB" dirty="0"/>
          </a:p>
        </p:txBody>
      </p:sp>
      <p:pic>
        <p:nvPicPr>
          <p:cNvPr id="7" name="Picture 6">
            <a:extLst>
              <a:ext uri="{FF2B5EF4-FFF2-40B4-BE49-F238E27FC236}">
                <a16:creationId xmlns:a16="http://schemas.microsoft.com/office/drawing/2014/main" id="{94E063E4-C5DB-356B-5C92-70D08672AA77}"/>
              </a:ext>
            </a:extLst>
          </p:cNvPr>
          <p:cNvPicPr>
            <a:picLocks noChangeAspect="1"/>
          </p:cNvPicPr>
          <p:nvPr/>
        </p:nvPicPr>
        <p:blipFill>
          <a:blip r:embed="rId3"/>
          <a:stretch>
            <a:fillRect/>
          </a:stretch>
        </p:blipFill>
        <p:spPr>
          <a:xfrm>
            <a:off x="4710425" y="706312"/>
            <a:ext cx="6838468" cy="292150"/>
          </a:xfrm>
          <a:prstGeom prst="rect">
            <a:avLst/>
          </a:prstGeom>
        </p:spPr>
      </p:pic>
      <p:pic>
        <p:nvPicPr>
          <p:cNvPr id="10" name="Picture 9">
            <a:extLst>
              <a:ext uri="{FF2B5EF4-FFF2-40B4-BE49-F238E27FC236}">
                <a16:creationId xmlns:a16="http://schemas.microsoft.com/office/drawing/2014/main" id="{23D50DFC-D289-C2B1-C96C-34BBF275E0AB}"/>
              </a:ext>
            </a:extLst>
          </p:cNvPr>
          <p:cNvPicPr>
            <a:picLocks noChangeAspect="1"/>
          </p:cNvPicPr>
          <p:nvPr/>
        </p:nvPicPr>
        <p:blipFill>
          <a:blip r:embed="rId4"/>
          <a:stretch>
            <a:fillRect/>
          </a:stretch>
        </p:blipFill>
        <p:spPr>
          <a:xfrm>
            <a:off x="5254436" y="2178979"/>
            <a:ext cx="3093988" cy="975445"/>
          </a:xfrm>
          <a:prstGeom prst="rect">
            <a:avLst/>
          </a:prstGeom>
        </p:spPr>
      </p:pic>
    </p:spTree>
    <p:extLst>
      <p:ext uri="{BB962C8B-B14F-4D97-AF65-F5344CB8AC3E}">
        <p14:creationId xmlns:p14="http://schemas.microsoft.com/office/powerpoint/2010/main" val="2190368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277C37-ACFC-A68E-F252-0CD80CA95253}"/>
              </a:ext>
            </a:extLst>
          </p:cNvPr>
          <p:cNvSpPr>
            <a:spLocks noGrp="1"/>
          </p:cNvSpPr>
          <p:nvPr>
            <p:ph type="body" sz="quarter" idx="15"/>
          </p:nvPr>
        </p:nvSpPr>
        <p:spPr>
          <a:xfrm>
            <a:off x="4878474" y="594721"/>
            <a:ext cx="6770688" cy="5119407"/>
          </a:xfrm>
        </p:spPr>
        <p:txBody>
          <a:bodyPr/>
          <a:lstStyle/>
          <a:p>
            <a:r>
              <a:rPr lang="en-GB" dirty="0"/>
              <a:t>Gives you a live locally hosted webpage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You are now ready to explore the framework</a:t>
            </a:r>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441358C4-AF88-D35C-0207-50EADC013924}"/>
              </a:ext>
            </a:extLst>
          </p:cNvPr>
          <p:cNvSpPr>
            <a:spLocks noGrp="1"/>
          </p:cNvSpPr>
          <p:nvPr>
            <p:ph type="sldNum" sz="quarter" idx="4"/>
          </p:nvPr>
        </p:nvSpPr>
        <p:spPr/>
        <p:txBody>
          <a:bodyPr/>
          <a:lstStyle/>
          <a:p>
            <a:fld id="{EF892D59-8F09-EF4B-AD6D-DA609442F868}" type="slidenum">
              <a:rPr lang="en-GB" smtClean="0"/>
              <a:pPr/>
              <a:t>9</a:t>
            </a:fld>
            <a:endParaRPr lang="en-GB" dirty="0"/>
          </a:p>
        </p:txBody>
      </p:sp>
      <p:sp>
        <p:nvSpPr>
          <p:cNvPr id="4" name="Text Placeholder 3">
            <a:extLst>
              <a:ext uri="{FF2B5EF4-FFF2-40B4-BE49-F238E27FC236}">
                <a16:creationId xmlns:a16="http://schemas.microsoft.com/office/drawing/2014/main" id="{546D096B-D50E-C4D7-69C2-ECA8E4A3D4F8}"/>
              </a:ext>
            </a:extLst>
          </p:cNvPr>
          <p:cNvSpPr>
            <a:spLocks noGrp="1"/>
          </p:cNvSpPr>
          <p:nvPr>
            <p:ph type="body" sz="quarter" idx="10"/>
          </p:nvPr>
        </p:nvSpPr>
        <p:spPr/>
        <p:txBody>
          <a:bodyPr/>
          <a:lstStyle/>
          <a:p>
            <a:r>
              <a:rPr lang="en-GB" dirty="0"/>
              <a:t>Installing React</a:t>
            </a:r>
          </a:p>
        </p:txBody>
      </p:sp>
      <p:pic>
        <p:nvPicPr>
          <p:cNvPr id="6" name="Picture 5">
            <a:extLst>
              <a:ext uri="{FF2B5EF4-FFF2-40B4-BE49-F238E27FC236}">
                <a16:creationId xmlns:a16="http://schemas.microsoft.com/office/drawing/2014/main" id="{232A4CFE-4352-5327-6273-7A901A6907C3}"/>
              </a:ext>
            </a:extLst>
          </p:cNvPr>
          <p:cNvPicPr>
            <a:picLocks noChangeAspect="1"/>
          </p:cNvPicPr>
          <p:nvPr/>
        </p:nvPicPr>
        <p:blipFill>
          <a:blip r:embed="rId2"/>
          <a:stretch>
            <a:fillRect/>
          </a:stretch>
        </p:blipFill>
        <p:spPr>
          <a:xfrm>
            <a:off x="5800519" y="1151246"/>
            <a:ext cx="4281779" cy="3065791"/>
          </a:xfrm>
          <a:prstGeom prst="rect">
            <a:avLst/>
          </a:prstGeom>
        </p:spPr>
      </p:pic>
    </p:spTree>
    <p:extLst>
      <p:ext uri="{BB962C8B-B14F-4D97-AF65-F5344CB8AC3E}">
        <p14:creationId xmlns:p14="http://schemas.microsoft.com/office/powerpoint/2010/main" val="409805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bd9f7b81-fce9-4f5e-8ca2-b74234fba64d" xsi:nil="true"/>
    <lcf76f155ced4ddcb4097134ff3c332f xmlns="201905e2-e348-4925-9bf9-859ff66d3731">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3467C10D74B2B4AB009A8AE58957B70" ma:contentTypeVersion="11" ma:contentTypeDescription="Create a new document." ma:contentTypeScope="" ma:versionID="5a954220bcc81bde48470b97c8d8107f">
  <xsd:schema xmlns:xsd="http://www.w3.org/2001/XMLSchema" xmlns:xs="http://www.w3.org/2001/XMLSchema" xmlns:p="http://schemas.microsoft.com/office/2006/metadata/properties" xmlns:ns2="201905e2-e348-4925-9bf9-859ff66d3731" xmlns:ns3="bd9f7b81-fce9-4f5e-8ca2-b74234fba64d" targetNamespace="http://schemas.microsoft.com/office/2006/metadata/properties" ma:root="true" ma:fieldsID="426082142d469ee0a66d8c0ced7a111b" ns2:_="" ns3:_="">
    <xsd:import namespace="201905e2-e348-4925-9bf9-859ff66d3731"/>
    <xsd:import namespace="bd9f7b81-fce9-4f5e-8ca2-b74234fba64d"/>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1905e2-e348-4925-9bf9-859ff66d37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d9f7b81-fce9-4f5e-8ca2-b74234fba64d"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3947cfe7-9c88-4581-b1d0-b668bbfcd318}" ma:internalName="TaxCatchAll" ma:showField="CatchAllData" ma:web="bd9f7b81-fce9-4f5e-8ca2-b74234fba64d">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3393610-D53F-4A84-8D42-34EBCB008255}">
  <ds:schemaRefs>
    <ds:schemaRef ds:uri="http://purl.org/dc/terms/"/>
    <ds:schemaRef ds:uri="5DDA07D3-2D42-4B74-BBF9-F10531B4947A"/>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 ds:uri="51b58b7f-359e-418a-8fc0-c5d77d026bdc"/>
    <ds:schemaRef ds:uri="04dd4f8b-4e55-4b0f-90ae-c416a13e2e63"/>
    <ds:schemaRef ds:uri="bd9f7b81-fce9-4f5e-8ca2-b74234fba64d"/>
    <ds:schemaRef ds:uri="201905e2-e348-4925-9bf9-859ff66d3731"/>
  </ds:schemaRefs>
</ds:datastoreItem>
</file>

<file path=customXml/itemProps2.xml><?xml version="1.0" encoding="utf-8"?>
<ds:datastoreItem xmlns:ds="http://schemas.openxmlformats.org/officeDocument/2006/customXml" ds:itemID="{AA3A0C17-9FA8-46CF-BA9C-12C4AC3391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01905e2-e348-4925-9bf9-859ff66d3731"/>
    <ds:schemaRef ds:uri="bd9f7b81-fce9-4f5e-8ca2-b74234fba6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5B3E867-B45B-49B9-9F16-ACF80FBBDAA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5546</TotalTime>
  <Words>3028</Words>
  <Application>Microsoft Office PowerPoint</Application>
  <PresentationFormat>Widescreen</PresentationFormat>
  <Paragraphs>542</Paragraphs>
  <Slides>63</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Verdana</vt:lpstr>
      <vt:lpstr>Segoe UI</vt:lpstr>
      <vt:lpstr>Montserrat</vt:lpstr>
      <vt:lpstr>Arial</vt:lpstr>
      <vt:lpstr>Wingdings</vt:lpstr>
      <vt:lpstr>Montserrat Black</vt:lpstr>
      <vt:lpstr>Calibri</vt:lpstr>
      <vt:lpstr>Master</vt:lpstr>
      <vt:lpstr>ADVANCED REACT</vt:lpstr>
      <vt:lpstr>PowerPoint Presentation</vt:lpstr>
      <vt:lpstr>Installing React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Components in react</vt:lpstr>
      <vt:lpstr>PowerPoint Presentation</vt:lpstr>
      <vt:lpstr>PowerPoint Presentation</vt:lpstr>
      <vt:lpstr>PowerPoint Presentation</vt:lpstr>
      <vt:lpstr>PowerPoint Presentation</vt:lpstr>
      <vt:lpstr>PowerPoint Presentation</vt:lpstr>
      <vt:lpstr>PowerPoint Presentation</vt:lpstr>
      <vt:lpstr>Embedding Dynamic content  in JSX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Props in react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Useful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Component Lifecycles</vt:lpstr>
      <vt:lpstr>PowerPoint Presentation</vt:lpstr>
      <vt:lpstr>PowerPoint Presentation</vt:lpstr>
      <vt:lpstr>PowerPoint Presentation</vt:lpstr>
      <vt:lpstr>Component Hierarchies</vt:lpstr>
      <vt:lpstr>PowerPoint Presentation</vt:lpstr>
      <vt:lpstr>PowerPoint Presentation</vt:lpstr>
      <vt:lpstr>PowerPoint Presentation</vt:lpstr>
      <vt:lpstr>PowerPoint Presentation</vt:lpstr>
      <vt:lpstr>Labs and Activities</vt:lpstr>
      <vt:lpstr>PowerPoint Presentation</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Liam Robertson</dc:creator>
  <cp:keywords/>
  <dc:description/>
  <cp:lastModifiedBy>Smith, Andy</cp:lastModifiedBy>
  <cp:revision>159</cp:revision>
  <cp:lastPrinted>2019-07-03T09:46:41Z</cp:lastPrinted>
  <dcterms:created xsi:type="dcterms:W3CDTF">2019-09-05T08:17:12Z</dcterms:created>
  <dcterms:modified xsi:type="dcterms:W3CDTF">2024-01-19T10:01:10Z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0x010100F3467C10D74B2B4AB009A8AE58957B70</vt:lpwstr>
  </property>
  <property fmtid="{D5CDD505-2E9C-101B-9397-08002B2CF9AE}" pid="3" name="BookType">
    <vt:lpwstr>4</vt:lpwstr>
  </property>
</Properties>
</file>